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29"/>
  </p:notesMasterIdLst>
  <p:sldIdLst>
    <p:sldId id="256" r:id="rId2"/>
    <p:sldId id="287" r:id="rId3"/>
    <p:sldId id="288" r:id="rId4"/>
    <p:sldId id="282" r:id="rId5"/>
    <p:sldId id="277" r:id="rId6"/>
    <p:sldId id="284" r:id="rId7"/>
    <p:sldId id="298" r:id="rId8"/>
    <p:sldId id="292" r:id="rId9"/>
    <p:sldId id="299" r:id="rId10"/>
    <p:sldId id="291" r:id="rId11"/>
    <p:sldId id="300" r:id="rId12"/>
    <p:sldId id="290" r:id="rId13"/>
    <p:sldId id="286" r:id="rId14"/>
    <p:sldId id="283" r:id="rId15"/>
    <p:sldId id="285" r:id="rId16"/>
    <p:sldId id="293" r:id="rId17"/>
    <p:sldId id="301" r:id="rId18"/>
    <p:sldId id="307" r:id="rId19"/>
    <p:sldId id="294" r:id="rId20"/>
    <p:sldId id="295" r:id="rId21"/>
    <p:sldId id="302" r:id="rId22"/>
    <p:sldId id="304" r:id="rId23"/>
    <p:sldId id="305" r:id="rId24"/>
    <p:sldId id="303" r:id="rId25"/>
    <p:sldId id="296" r:id="rId26"/>
    <p:sldId id="297" r:id="rId27"/>
    <p:sldId id="30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3" autoAdjust="0"/>
    <p:restoredTop sz="94660"/>
  </p:normalViewPr>
  <p:slideViewPr>
    <p:cSldViewPr snapToGrid="0" snapToObjects="1">
      <p:cViewPr varScale="1">
        <p:scale>
          <a:sx n="57" d="100"/>
          <a:sy n="57" d="100"/>
        </p:scale>
        <p:origin x="-28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63830-7FDC-C745-B3EF-34FECCB34A5A}" type="datetimeFigureOut">
              <a:rPr lang="en-US" smtClean="0"/>
              <a:pPr/>
              <a:t>10/13/14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1DE12-2F1C-DD49-B786-9F3B5C1B2A00}" type="slidenum">
              <a:rPr lang="en-US" smtClean="0"/>
              <a:pPr/>
              <a:t>‹#›</a:t>
            </a:fld>
            <a:endParaRPr lang="en-US"/>
          </a:p>
        </p:txBody>
      </p:sp>
    </p:spTree>
    <p:extLst>
      <p:ext uri="{BB962C8B-B14F-4D97-AF65-F5344CB8AC3E}">
        <p14:creationId xmlns:p14="http://schemas.microsoft.com/office/powerpoint/2010/main" val="3011750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Inspection panel report</a:t>
            </a:r>
            <a:r>
              <a:rPr lang="en-GB" baseline="0" dirty="0" smtClean="0"/>
              <a:t> quotes</a:t>
            </a:r>
            <a:endParaRPr lang="en-GB" dirty="0"/>
          </a:p>
        </p:txBody>
      </p:sp>
      <p:sp>
        <p:nvSpPr>
          <p:cNvPr id="4" name="Slide Number Placeholder 3"/>
          <p:cNvSpPr>
            <a:spLocks noGrp="1"/>
          </p:cNvSpPr>
          <p:nvPr>
            <p:ph type="sldNum" sz="quarter" idx="10"/>
          </p:nvPr>
        </p:nvSpPr>
        <p:spPr/>
        <p:txBody>
          <a:bodyPr/>
          <a:lstStyle/>
          <a:p>
            <a:fld id="{4B91DE12-2F1C-DD49-B786-9F3B5C1B2A00}"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Tom’s document</a:t>
            </a:r>
            <a:endParaRPr lang="en-GB" dirty="0"/>
          </a:p>
        </p:txBody>
      </p:sp>
      <p:sp>
        <p:nvSpPr>
          <p:cNvPr id="4" name="Slide Number Placeholder 3"/>
          <p:cNvSpPr>
            <a:spLocks noGrp="1"/>
          </p:cNvSpPr>
          <p:nvPr>
            <p:ph type="sldNum" sz="quarter" idx="10"/>
          </p:nvPr>
        </p:nvSpPr>
        <p:spPr/>
        <p:txBody>
          <a:bodyPr/>
          <a:lstStyle/>
          <a:p>
            <a:fld id="{4B91DE12-2F1C-DD49-B786-9F3B5C1B2A00}"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natalie</a:t>
            </a:r>
            <a:endParaRPr lang="en-GB" dirty="0"/>
          </a:p>
        </p:txBody>
      </p:sp>
      <p:sp>
        <p:nvSpPr>
          <p:cNvPr id="4" name="Slide Number Placeholder 3"/>
          <p:cNvSpPr>
            <a:spLocks noGrp="1"/>
          </p:cNvSpPr>
          <p:nvPr>
            <p:ph type="sldNum" sz="quarter" idx="10"/>
          </p:nvPr>
        </p:nvSpPr>
        <p:spPr/>
        <p:txBody>
          <a:bodyPr/>
          <a:lstStyle/>
          <a:p>
            <a:fld id="{4B91DE12-2F1C-DD49-B786-9F3B5C1B2A00}"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EC41E-48BD-4881-B6FF-D82EEBBCD904}"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7D973-C074-AF40-9C1D-DD86F4F98E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EC41E-48BD-4881-B6FF-D82EEBBCD904}"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EC41E-48BD-4881-B6FF-D82EEBBCD904}"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EC41E-48BD-4881-B6FF-D82EEBBCD904}"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pPr/>
              <a:t>10/13/14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CEC41E-48BD-4881-B6FF-D82EEBBCD904}"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CEC41E-48BD-4881-B6FF-D82EEBBCD904}" type="datetimeFigureOut">
              <a:rPr lang="en-US" smtClean="0"/>
              <a:pPr/>
              <a:t>10/13/14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CEC41E-48BD-4881-B6FF-D82EEBBCD904}" type="datetimeFigureOut">
              <a:rPr lang="en-US" smtClean="0"/>
              <a:pPr/>
              <a:t>10/13/14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pPr/>
              <a:t>10/13/14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pPr/>
              <a:t>10/13/14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EC41E-48BD-4881-B6FF-D82EEBBCD904}" type="datetimeFigureOut">
              <a:rPr lang="en-US" smtClean="0"/>
              <a:pPr/>
              <a:t>10/13/14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A5F39-4CE7-434C-A5CB-50A3634516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852" y="980662"/>
            <a:ext cx="7908567" cy="3286538"/>
          </a:xfrm>
        </p:spPr>
        <p:txBody>
          <a:bodyPr>
            <a:normAutofit/>
          </a:bodyPr>
          <a:lstStyle/>
          <a:p>
            <a:r>
              <a:rPr lang="en-US" sz="3600" b="1" dirty="0" smtClean="0">
                <a:solidFill>
                  <a:schemeClr val="tx1">
                    <a:lumMod val="75000"/>
                    <a:lumOff val="25000"/>
                  </a:schemeClr>
                </a:solidFill>
              </a:rPr>
              <a:t>The bank, the borrower, and the bereft</a:t>
            </a:r>
            <a:br>
              <a:rPr lang="en-US" sz="3600" b="1" dirty="0" smtClean="0">
                <a:solidFill>
                  <a:schemeClr val="tx1">
                    <a:lumMod val="75000"/>
                    <a:lumOff val="25000"/>
                  </a:schemeClr>
                </a:solidFill>
              </a:rPr>
            </a:br>
            <a:r>
              <a:rPr lang="en-US" sz="3600" b="1" dirty="0">
                <a:solidFill>
                  <a:schemeClr val="tx1">
                    <a:lumMod val="75000"/>
                    <a:lumOff val="25000"/>
                  </a:schemeClr>
                </a:solidFill>
              </a:rPr>
              <a:t/>
            </a:r>
            <a:br>
              <a:rPr lang="en-US" sz="3600" b="1" dirty="0">
                <a:solidFill>
                  <a:schemeClr val="tx1">
                    <a:lumMod val="75000"/>
                    <a:lumOff val="25000"/>
                  </a:schemeClr>
                </a:solidFill>
              </a:rPr>
            </a:br>
            <a:r>
              <a:rPr lang="en-US" sz="3600" b="1" dirty="0" smtClean="0">
                <a:solidFill>
                  <a:schemeClr val="tx1">
                    <a:lumMod val="75000"/>
                    <a:lumOff val="25000"/>
                  </a:schemeClr>
                </a:solidFill>
              </a:rPr>
              <a:t> </a:t>
            </a:r>
            <a:r>
              <a:rPr lang="en-US" sz="2800" dirty="0" smtClean="0">
                <a:solidFill>
                  <a:schemeClr val="tx1">
                    <a:lumMod val="75000"/>
                    <a:lumOff val="25000"/>
                  </a:schemeClr>
                </a:solidFill>
              </a:rPr>
              <a:t>Kenya’s Natural Resource Management Project</a:t>
            </a:r>
            <a:r>
              <a:rPr lang="en-US" sz="3600" dirty="0" smtClean="0"/>
              <a:t/>
            </a:r>
            <a:br>
              <a:rPr lang="en-US" sz="36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6211615" y="5429511"/>
            <a:ext cx="2351336" cy="865115"/>
          </a:xfrm>
        </p:spPr>
        <p:txBody>
          <a:bodyPr>
            <a:normAutofit/>
          </a:bodyPr>
          <a:lstStyle/>
          <a:p>
            <a:pPr algn="just"/>
            <a:r>
              <a:rPr lang="en-US" sz="2000" dirty="0" smtClean="0">
                <a:solidFill>
                  <a:schemeClr val="tx1">
                    <a:lumMod val="75000"/>
                    <a:lumOff val="25000"/>
                  </a:schemeClr>
                </a:solidFill>
              </a:rPr>
              <a:t>Christopher Kidd</a:t>
            </a:r>
            <a:endParaRPr lang="en-US" sz="2000" dirty="0">
              <a:solidFill>
                <a:schemeClr val="tx1">
                  <a:lumMod val="75000"/>
                  <a:lumOff val="25000"/>
                </a:schemeClr>
              </a:solidFill>
            </a:endParaRPr>
          </a:p>
          <a:p>
            <a:pPr algn="just"/>
            <a:r>
              <a:rPr lang="en-US" sz="1600" dirty="0" smtClean="0">
                <a:solidFill>
                  <a:schemeClr val="tx1">
                    <a:lumMod val="75000"/>
                    <a:lumOff val="25000"/>
                  </a:schemeClr>
                </a:solidFill>
              </a:rPr>
              <a:t>chris@forestpeoples.org</a:t>
            </a:r>
            <a:endParaRPr lang="en-US" sz="2000" dirty="0">
              <a:solidFill>
                <a:schemeClr val="tx1">
                  <a:lumMod val="75000"/>
                  <a:lumOff val="25000"/>
                </a:schemeClr>
              </a:solidFill>
            </a:endParaRPr>
          </a:p>
        </p:txBody>
      </p:sp>
      <p:pic>
        <p:nvPicPr>
          <p:cNvPr id="6" name="Picture 5" descr="FPP-logo-cmyk cut out.png"/>
          <p:cNvPicPr>
            <a:picLocks noChangeAspect="1"/>
          </p:cNvPicPr>
          <p:nvPr/>
        </p:nvPicPr>
        <p:blipFill>
          <a:blip r:embed="rId2" cstate="print"/>
          <a:stretch>
            <a:fillRect/>
          </a:stretch>
        </p:blipFill>
        <p:spPr>
          <a:xfrm>
            <a:off x="1143586" y="4143854"/>
            <a:ext cx="4439478" cy="2008878"/>
          </a:xfrm>
          <a:prstGeom prst="rect">
            <a:avLst/>
          </a:prstGeom>
        </p:spPr>
      </p:pic>
    </p:spTree>
    <p:extLst>
      <p:ext uri="{BB962C8B-B14F-4D97-AF65-F5344CB8AC3E}">
        <p14:creationId xmlns:p14="http://schemas.microsoft.com/office/powerpoint/2010/main" val="309887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Restructuring</a:t>
            </a:r>
            <a:endParaRPr lang="en-GB" dirty="0">
              <a:solidFill>
                <a:schemeClr val="tx1">
                  <a:lumMod val="75000"/>
                  <a:lumOff val="25000"/>
                </a:schemeClr>
              </a:solidFill>
            </a:endParaRPr>
          </a:p>
        </p:txBody>
      </p:sp>
      <p:sp>
        <p:nvSpPr>
          <p:cNvPr id="3" name="Content Placeholder 2"/>
          <p:cNvSpPr>
            <a:spLocks noGrp="1"/>
          </p:cNvSpPr>
          <p:nvPr>
            <p:ph idx="1"/>
          </p:nvPr>
        </p:nvSpPr>
        <p:spPr/>
        <p:txBody>
          <a:bodyPr>
            <a:normAutofit fontScale="55000" lnSpcReduction="20000"/>
          </a:bodyPr>
          <a:lstStyle/>
          <a:p>
            <a:pPr algn="just">
              <a:buNone/>
            </a:pPr>
            <a:r>
              <a:rPr lang="en-GB" dirty="0" smtClean="0"/>
              <a:t>On June 10, 2011, the Project was restructured and the development objective was redefined to adjust Project outcomes </a:t>
            </a:r>
            <a:r>
              <a:rPr lang="en-GB" b="1" dirty="0" smtClean="0"/>
              <a:t>to those that could realistically be achieved during the life of the Project</a:t>
            </a:r>
            <a:r>
              <a:rPr lang="en-GB" dirty="0" smtClean="0"/>
              <a:t>. With this restructuring, Management claimed that resolving comprehensive land issues was beyond the remit of the Project, stating to the Board that the Project “would not be able to implement the land related commitments”</a:t>
            </a:r>
          </a:p>
          <a:p>
            <a:pPr algn="just">
              <a:buNone/>
            </a:pPr>
            <a:endParaRPr lang="en-GB" dirty="0"/>
          </a:p>
          <a:p>
            <a:pPr algn="just">
              <a:buNone/>
            </a:pPr>
            <a:r>
              <a:rPr lang="en-GB" dirty="0" smtClean="0"/>
              <a:t>And therefore that the Project would no longer aim to:</a:t>
            </a:r>
          </a:p>
          <a:p>
            <a:pPr>
              <a:buNone/>
            </a:pPr>
            <a:endParaRPr lang="en-GB" dirty="0" smtClean="0"/>
          </a:p>
          <a:p>
            <a:pPr>
              <a:buNone/>
            </a:pPr>
            <a:r>
              <a:rPr lang="en-GB" dirty="0" smtClean="0"/>
              <a:t>“1) hasten the provision of </a:t>
            </a:r>
            <a:r>
              <a:rPr lang="en-GB" b="1" dirty="0" smtClean="0"/>
              <a:t>titles for land presently occupied and used by the communities in the Project areas </a:t>
            </a:r>
            <a:r>
              <a:rPr lang="en-GB" dirty="0" smtClean="0"/>
              <a:t>including support for necessary steps, such as land survey, demarcation and registration of titles; </a:t>
            </a:r>
          </a:p>
          <a:p>
            <a:pPr>
              <a:buNone/>
            </a:pPr>
            <a:r>
              <a:rPr lang="en-GB" dirty="0" smtClean="0"/>
              <a:t>  2) establish a comprehensive strategy to </a:t>
            </a:r>
            <a:r>
              <a:rPr lang="en-GB" b="1" dirty="0" smtClean="0"/>
              <a:t>rehabilitate livelihoods </a:t>
            </a:r>
            <a:r>
              <a:rPr lang="en-GB" dirty="0" smtClean="0"/>
              <a:t>of evicted people...; and; </a:t>
            </a:r>
          </a:p>
          <a:p>
            <a:pPr>
              <a:buNone/>
            </a:pPr>
            <a:r>
              <a:rPr lang="en-GB" dirty="0" smtClean="0"/>
              <a:t>  3) </a:t>
            </a:r>
            <a:r>
              <a:rPr lang="en-GB" b="1" dirty="0" smtClean="0"/>
              <a:t>offer assistance within the land restitution </a:t>
            </a:r>
            <a:r>
              <a:rPr lang="en-GB" dirty="0" smtClean="0"/>
              <a:t>process to indigenous peoples to claim all lands over which they have lost control between 1895 and 2002 .”</a:t>
            </a:r>
          </a:p>
          <a:p>
            <a:pPr>
              <a:buNone/>
            </a:pPr>
            <a:endParaRPr lang="en-GB" dirty="0" smtClean="0"/>
          </a:p>
          <a:p>
            <a:pPr>
              <a:buNone/>
            </a:pPr>
            <a:r>
              <a:rPr lang="en-GB" dirty="0" smtClean="0"/>
              <a:t>All critical elements of the project for the Sengwer and IPPF.</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2011 Project Re-design</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800" dirty="0" smtClean="0">
                <a:solidFill>
                  <a:srgbClr val="000000"/>
                </a:solidFill>
              </a:rPr>
              <a:t>Importantly, this substantial re-structuring, including the removal of the land titling elements favored by the communities, happened without Broad Community Support being required again.</a:t>
            </a:r>
            <a:endParaRPr lang="en-US" sz="2800" dirty="0">
              <a:solidFill>
                <a:srgbClr val="000000"/>
              </a:solidFill>
            </a:endParaRPr>
          </a:p>
        </p:txBody>
      </p:sp>
    </p:spTree>
    <p:extLst>
      <p:ext uri="{BB962C8B-B14F-4D97-AF65-F5344CB8AC3E}">
        <p14:creationId xmlns:p14="http://schemas.microsoft.com/office/powerpoint/2010/main" val="85318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lstStyle/>
          <a:p>
            <a:r>
              <a:rPr lang="en-GB" dirty="0" smtClean="0">
                <a:solidFill>
                  <a:schemeClr val="tx1">
                    <a:lumMod val="75000"/>
                    <a:lumOff val="25000"/>
                  </a:schemeClr>
                </a:solidFill>
              </a:rPr>
              <a:t>Community Experience</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222376"/>
            <a:ext cx="8229600" cy="4903788"/>
          </a:xfrm>
        </p:spPr>
        <p:txBody>
          <a:bodyPr>
            <a:normAutofit/>
          </a:bodyPr>
          <a:lstStyle/>
          <a:p>
            <a:pPr algn="just">
              <a:buNone/>
            </a:pPr>
            <a:r>
              <a:rPr lang="en-US" sz="2000" dirty="0" smtClean="0"/>
              <a:t> The Kenya Forest Service (KFS) repeatedly attempted to forcibly evict </a:t>
            </a:r>
            <a:r>
              <a:rPr lang="en-US" sz="2000" dirty="0" err="1" smtClean="0"/>
              <a:t>Sengwer</a:t>
            </a:r>
            <a:r>
              <a:rPr lang="en-US" sz="2000" dirty="0" smtClean="0"/>
              <a:t> communities living in </a:t>
            </a:r>
            <a:r>
              <a:rPr lang="en-US" sz="2000" dirty="0" err="1" smtClean="0"/>
              <a:t>Embobut</a:t>
            </a:r>
            <a:r>
              <a:rPr lang="en-US" sz="2000" dirty="0" smtClean="0"/>
              <a:t>, including by regularly burning their houses, food and other possessions (e.g. in </a:t>
            </a:r>
            <a:r>
              <a:rPr lang="en-US" sz="2000" b="1" dirty="0" smtClean="0"/>
              <a:t>2007, 2008, 2009, 2010, 2011, 2013</a:t>
            </a:r>
            <a:r>
              <a:rPr lang="en-US" sz="2000" dirty="0" smtClean="0"/>
              <a:t>) causing inestimable trauma (including to the children present), increased risk of health problems from exposure to rain and cold plus loss of food, and increased overall poverty and reduced access to education resulting from burnt school uniforms and textbooks and loss of income to pay school fees. </a:t>
            </a:r>
          </a:p>
          <a:p>
            <a:pPr algn="just">
              <a:buNone/>
            </a:pPr>
            <a:endParaRPr lang="en-US" sz="2000" dirty="0" smtClean="0"/>
          </a:p>
          <a:p>
            <a:pPr algn="just">
              <a:buNone/>
            </a:pPr>
            <a:r>
              <a:rPr lang="en-US" sz="2000" dirty="0" smtClean="0"/>
              <a:t>This resulted in a group of requesters </a:t>
            </a:r>
          </a:p>
          <a:p>
            <a:pPr algn="just">
              <a:buNone/>
            </a:pPr>
            <a:r>
              <a:rPr lang="en-US" sz="2000" dirty="0" smtClean="0"/>
              <a:t>submitting a request to the Inspection </a:t>
            </a:r>
          </a:p>
          <a:p>
            <a:pPr algn="just">
              <a:buNone/>
            </a:pPr>
            <a:r>
              <a:rPr lang="en-US" sz="2000" dirty="0" smtClean="0"/>
              <a:t>Panel in </a:t>
            </a:r>
            <a:r>
              <a:rPr lang="en-US" sz="2000" b="1" dirty="0" smtClean="0"/>
              <a:t>January 2013</a:t>
            </a:r>
          </a:p>
          <a:p>
            <a:endParaRPr lang="en-GB" dirty="0"/>
          </a:p>
        </p:txBody>
      </p:sp>
      <p:pic>
        <p:nvPicPr>
          <p:cNvPr id="4" name="Picture 3" descr="home bu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286" y="3619500"/>
            <a:ext cx="4099772" cy="2975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Inspection Panel</a:t>
            </a:r>
            <a:endParaRPr lang="en-GB" dirty="0"/>
          </a:p>
        </p:txBody>
      </p:sp>
      <p:sp>
        <p:nvSpPr>
          <p:cNvPr id="3" name="Content Placeholder 2"/>
          <p:cNvSpPr>
            <a:spLocks noGrp="1"/>
          </p:cNvSpPr>
          <p:nvPr>
            <p:ph idx="1"/>
          </p:nvPr>
        </p:nvSpPr>
        <p:spPr/>
        <p:txBody>
          <a:bodyPr>
            <a:normAutofit/>
          </a:bodyPr>
          <a:lstStyle/>
          <a:p>
            <a:pPr algn="just">
              <a:buNone/>
            </a:pPr>
            <a:r>
              <a:rPr lang="en-GB" sz="2000" dirty="0" smtClean="0">
                <a:solidFill>
                  <a:srgbClr val="000000"/>
                </a:solidFill>
              </a:rPr>
              <a:t>The requesters chief concern was that </a:t>
            </a:r>
            <a:r>
              <a:rPr lang="en-GB" sz="2000" b="1" dirty="0" smtClean="0">
                <a:solidFill>
                  <a:srgbClr val="000000"/>
                </a:solidFill>
              </a:rPr>
              <a:t>none of the mitigation measures were adequately implemented</a:t>
            </a:r>
            <a:r>
              <a:rPr lang="en-GB" sz="2000" dirty="0" smtClean="0">
                <a:solidFill>
                  <a:srgbClr val="000000"/>
                </a:solidFill>
              </a:rPr>
              <a:t> in the NRMP, and many were not implemented at all. This constituted a significant breach of Bank Policy, since they were identified by the IPPF as key mitigating measures, and their implementation was therefore required to maintain compliance with OP 4.10. </a:t>
            </a:r>
          </a:p>
          <a:p>
            <a:pPr algn="just">
              <a:buNone/>
            </a:pPr>
            <a:endParaRPr lang="en-GB" sz="2000" dirty="0" smtClean="0">
              <a:solidFill>
                <a:srgbClr val="000000"/>
              </a:solidFill>
            </a:endParaRPr>
          </a:p>
          <a:p>
            <a:pPr algn="just">
              <a:buNone/>
            </a:pPr>
            <a:r>
              <a:rPr lang="en-GB" sz="2000" dirty="0" smtClean="0">
                <a:solidFill>
                  <a:srgbClr val="000000"/>
                </a:solidFill>
              </a:rPr>
              <a:t>Furthermore, </a:t>
            </a:r>
            <a:r>
              <a:rPr lang="en-GB" sz="2000" dirty="0">
                <a:solidFill>
                  <a:srgbClr val="000000"/>
                </a:solidFill>
              </a:rPr>
              <a:t>the Bank’s Restructuring </a:t>
            </a:r>
            <a:r>
              <a:rPr lang="en-GB" sz="2000" dirty="0" smtClean="0">
                <a:solidFill>
                  <a:srgbClr val="000000"/>
                </a:solidFill>
              </a:rPr>
              <a:t>Paper was one key way this lack of implementation happened</a:t>
            </a:r>
            <a:r>
              <a:rPr lang="en-GB" sz="2000" dirty="0">
                <a:solidFill>
                  <a:srgbClr val="000000"/>
                </a:solidFill>
              </a:rPr>
              <a:t> </a:t>
            </a:r>
            <a:r>
              <a:rPr lang="en-GB" sz="2000" dirty="0" smtClean="0">
                <a:solidFill>
                  <a:srgbClr val="000000"/>
                </a:solidFill>
              </a:rPr>
              <a:t>since it </a:t>
            </a:r>
            <a:r>
              <a:rPr lang="en-GB" sz="2000" b="1" dirty="0" smtClean="0">
                <a:solidFill>
                  <a:srgbClr val="000000"/>
                </a:solidFill>
              </a:rPr>
              <a:t>removed key activities related to securing their land rights. </a:t>
            </a:r>
            <a:r>
              <a:rPr lang="en-GB" sz="2000" dirty="0" smtClean="0">
                <a:solidFill>
                  <a:srgbClr val="000000"/>
                </a:solidFill>
              </a:rPr>
              <a:t>Activities which were of fundamental importance to the Sengwer. The way in which this restructure was conducted was in breach of Bank Policy in that there was a failure to ensure broad support for the restructured project through appropriate </a:t>
            </a:r>
            <a:r>
              <a:rPr lang="en-GB" sz="2000" b="1" dirty="0" smtClean="0">
                <a:solidFill>
                  <a:srgbClr val="000000"/>
                </a:solidFill>
              </a:rPr>
              <a:t>free, prior and informed consultations</a:t>
            </a:r>
            <a:r>
              <a:rPr lang="en-GB" sz="2000" dirty="0" smtClean="0">
                <a:solidFill>
                  <a:srgbClr val="00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ken-sen-fpp-1_article_column.jpg"/>
          <p:cNvPicPr>
            <a:picLocks noChangeAspect="1" noChangeArrowheads="1"/>
          </p:cNvPicPr>
          <p:nvPr/>
        </p:nvPicPr>
        <p:blipFill>
          <a:blip r:embed="rId2" cstate="print"/>
          <a:srcRect b="7122"/>
          <a:stretch>
            <a:fillRect/>
          </a:stretch>
        </p:blipFill>
        <p:spPr bwMode="auto">
          <a:xfrm>
            <a:off x="3699155" y="152406"/>
            <a:ext cx="5248186" cy="3095248"/>
          </a:xfrm>
          <a:prstGeom prst="rect">
            <a:avLst/>
          </a:prstGeom>
          <a:noFill/>
        </p:spPr>
      </p:pic>
      <p:pic>
        <p:nvPicPr>
          <p:cNvPr id="1027" name="Picture 3" descr="C:\Users\User\Desktop\ken-sen-jk-1_article_column.jpg"/>
          <p:cNvPicPr>
            <a:picLocks noChangeAspect="1" noChangeArrowheads="1"/>
          </p:cNvPicPr>
          <p:nvPr/>
        </p:nvPicPr>
        <p:blipFill>
          <a:blip r:embed="rId3" cstate="print"/>
          <a:srcRect l="11410" b="21272"/>
          <a:stretch>
            <a:fillRect/>
          </a:stretch>
        </p:blipFill>
        <p:spPr bwMode="auto">
          <a:xfrm>
            <a:off x="3463636" y="3559940"/>
            <a:ext cx="5525270" cy="3117945"/>
          </a:xfrm>
          <a:prstGeom prst="rect">
            <a:avLst/>
          </a:prstGeom>
          <a:noFill/>
        </p:spPr>
      </p:pic>
      <p:pic>
        <p:nvPicPr>
          <p:cNvPr id="1029" name="Picture 5" descr="C:\Users\User\Desktop\download-629x472.jpeg"/>
          <p:cNvPicPr>
            <a:picLocks noChangeAspect="1" noChangeArrowheads="1"/>
          </p:cNvPicPr>
          <p:nvPr/>
        </p:nvPicPr>
        <p:blipFill>
          <a:blip r:embed="rId4" cstate="print"/>
          <a:srcRect l="11084" r="42058"/>
          <a:stretch>
            <a:fillRect/>
          </a:stretch>
        </p:blipFill>
        <p:spPr bwMode="auto">
          <a:xfrm>
            <a:off x="289138" y="263245"/>
            <a:ext cx="2908452" cy="4657719"/>
          </a:xfrm>
          <a:prstGeom prst="rect">
            <a:avLst/>
          </a:prstGeom>
          <a:noFill/>
        </p:spPr>
      </p:pic>
      <p:sp>
        <p:nvSpPr>
          <p:cNvPr id="5" name="TextBox 4"/>
          <p:cNvSpPr txBox="1"/>
          <p:nvPr/>
        </p:nvSpPr>
        <p:spPr>
          <a:xfrm>
            <a:off x="289138" y="5153891"/>
            <a:ext cx="2908452" cy="1107996"/>
          </a:xfrm>
          <a:prstGeom prst="rect">
            <a:avLst/>
          </a:prstGeom>
          <a:noFill/>
        </p:spPr>
        <p:txBody>
          <a:bodyPr wrap="square" rtlCol="0">
            <a:spAutoFit/>
          </a:bodyPr>
          <a:lstStyle/>
          <a:p>
            <a:pPr algn="ctr"/>
            <a:r>
              <a:rPr lang="en-GB" sz="6600" dirty="0" smtClean="0">
                <a:solidFill>
                  <a:schemeClr val="tx1">
                    <a:lumMod val="75000"/>
                    <a:lumOff val="25000"/>
                  </a:schemeClr>
                </a:solidFill>
              </a:rPr>
              <a:t>2014</a:t>
            </a:r>
            <a:endParaRPr lang="en-GB"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lstStyle/>
          <a:p>
            <a:r>
              <a:rPr lang="en-GB" dirty="0" smtClean="0">
                <a:solidFill>
                  <a:schemeClr val="tx1">
                    <a:lumMod val="75000"/>
                    <a:lumOff val="25000"/>
                  </a:schemeClr>
                </a:solidFill>
              </a:rPr>
              <a:t>What went wrong?</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301750"/>
            <a:ext cx="8229600" cy="5191125"/>
          </a:xfrm>
        </p:spPr>
        <p:txBody>
          <a:bodyPr>
            <a:normAutofit fontScale="70000" lnSpcReduction="20000"/>
          </a:bodyPr>
          <a:lstStyle/>
          <a:p>
            <a:pPr marL="0" lvl="0" indent="0">
              <a:buNone/>
            </a:pPr>
            <a:r>
              <a:rPr lang="en-GB" b="1" dirty="0" smtClean="0">
                <a:solidFill>
                  <a:srgbClr val="000000"/>
                </a:solidFill>
              </a:rPr>
              <a:t>Failure to meet policy requirements </a:t>
            </a:r>
          </a:p>
          <a:p>
            <a:pPr lvl="0"/>
            <a:r>
              <a:rPr lang="en-GB" dirty="0" smtClean="0">
                <a:solidFill>
                  <a:srgbClr val="000000"/>
                </a:solidFill>
              </a:rPr>
              <a:t>In project design and implementation, the World Bank failed to adequately ensure compliance with the requirements of </a:t>
            </a:r>
            <a:r>
              <a:rPr lang="en-GB" b="1" dirty="0" smtClean="0">
                <a:solidFill>
                  <a:srgbClr val="000000"/>
                </a:solidFill>
              </a:rPr>
              <a:t>OP 4.10</a:t>
            </a:r>
            <a:r>
              <a:rPr lang="en-GB" dirty="0" smtClean="0">
                <a:solidFill>
                  <a:srgbClr val="000000"/>
                </a:solidFill>
              </a:rPr>
              <a:t>, especially BCS through </a:t>
            </a:r>
            <a:r>
              <a:rPr lang="en-GB" dirty="0" err="1" smtClean="0">
                <a:solidFill>
                  <a:srgbClr val="000000"/>
                </a:solidFill>
              </a:rPr>
              <a:t>FPICon</a:t>
            </a:r>
            <a:r>
              <a:rPr lang="en-GB" dirty="0" smtClean="0">
                <a:solidFill>
                  <a:srgbClr val="000000"/>
                </a:solidFill>
              </a:rPr>
              <a:t>.</a:t>
            </a:r>
          </a:p>
          <a:p>
            <a:pPr lvl="0"/>
            <a:r>
              <a:rPr lang="en-GB" dirty="0" smtClean="0">
                <a:solidFill>
                  <a:srgbClr val="000000"/>
                </a:solidFill>
              </a:rPr>
              <a:t>In the involuntary resettlement related activities World Bank failed to adequately ensure, compliance with the requirements of </a:t>
            </a:r>
            <a:r>
              <a:rPr lang="en-GB" b="1" dirty="0" smtClean="0">
                <a:solidFill>
                  <a:srgbClr val="000000"/>
                </a:solidFill>
              </a:rPr>
              <a:t>OP 4.12</a:t>
            </a:r>
            <a:endParaRPr lang="en-GB" dirty="0" smtClean="0">
              <a:solidFill>
                <a:srgbClr val="000000"/>
              </a:solidFill>
            </a:endParaRPr>
          </a:p>
          <a:p>
            <a:pPr lvl="0"/>
            <a:endParaRPr lang="en-GB" dirty="0" smtClean="0">
              <a:solidFill>
                <a:srgbClr val="000000"/>
              </a:solidFill>
            </a:endParaRPr>
          </a:p>
          <a:p>
            <a:pPr marL="0" lvl="0" indent="0">
              <a:buNone/>
            </a:pPr>
            <a:r>
              <a:rPr lang="en-GB" b="1" dirty="0" smtClean="0">
                <a:solidFill>
                  <a:srgbClr val="000000"/>
                </a:solidFill>
              </a:rPr>
              <a:t>Failure to ensure adequate risk assessment </a:t>
            </a:r>
          </a:p>
          <a:p>
            <a:pPr lvl="0"/>
            <a:r>
              <a:rPr lang="en-GB" dirty="0" smtClean="0">
                <a:solidFill>
                  <a:srgbClr val="000000"/>
                </a:solidFill>
              </a:rPr>
              <a:t>The Bank failed to ensure that the NRMP did not contravene </a:t>
            </a:r>
            <a:r>
              <a:rPr lang="en-GB" b="1" dirty="0" smtClean="0">
                <a:solidFill>
                  <a:srgbClr val="000000"/>
                </a:solidFill>
              </a:rPr>
              <a:t>Kenya’s international human rights commitments</a:t>
            </a:r>
            <a:r>
              <a:rPr lang="en-GB" dirty="0" smtClean="0">
                <a:solidFill>
                  <a:srgbClr val="000000"/>
                </a:solidFill>
              </a:rPr>
              <a:t>, specifically those relating to the rights relating to indigenous peoples, land and natural resources.</a:t>
            </a:r>
          </a:p>
          <a:p>
            <a:pPr lvl="0"/>
            <a:r>
              <a:rPr lang="en-GB" dirty="0" smtClean="0">
                <a:solidFill>
                  <a:srgbClr val="000000"/>
                </a:solidFill>
              </a:rPr>
              <a:t>The Bank failed to assess, as a part of its project due diligence, </a:t>
            </a:r>
            <a:r>
              <a:rPr lang="en-GB" b="1" dirty="0" smtClean="0">
                <a:solidFill>
                  <a:srgbClr val="000000"/>
                </a:solidFill>
              </a:rPr>
              <a:t>whether human rights issues in Kenya impede compliance </a:t>
            </a:r>
            <a:r>
              <a:rPr lang="en-GB" dirty="0" smtClean="0">
                <a:solidFill>
                  <a:srgbClr val="000000"/>
                </a:solidFill>
              </a:rPr>
              <a:t>with Bank Policies.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lumMod val="75000"/>
                    <a:lumOff val="25000"/>
                  </a:schemeClr>
                </a:solidFill>
              </a:rPr>
              <a:t>Inspection Panel Outcome</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600200"/>
            <a:ext cx="8229600" cy="5042647"/>
          </a:xfrm>
        </p:spPr>
        <p:txBody>
          <a:bodyPr>
            <a:normAutofit fontScale="62500" lnSpcReduction="20000"/>
          </a:bodyPr>
          <a:lstStyle/>
          <a:p>
            <a:pPr algn="just">
              <a:buNone/>
            </a:pPr>
            <a:r>
              <a:rPr lang="en-GB" dirty="0" smtClean="0">
                <a:solidFill>
                  <a:srgbClr val="000000"/>
                </a:solidFill>
              </a:rPr>
              <a:t>The Panel found that evictions were not directly supported as part of the NRMP. However, it noted that more attention should have been given from the outset to </a:t>
            </a:r>
            <a:r>
              <a:rPr lang="en-GB" b="1" dirty="0" smtClean="0">
                <a:solidFill>
                  <a:srgbClr val="000000"/>
                </a:solidFill>
              </a:rPr>
              <a:t>better identify and mitigate the risk that evictions might occur </a:t>
            </a:r>
            <a:r>
              <a:rPr lang="en-GB" dirty="0" smtClean="0">
                <a:solidFill>
                  <a:srgbClr val="000000"/>
                </a:solidFill>
              </a:rPr>
              <a:t>and that the correct application of the safeguard policies may have prevented or mitigated these harms. The Panel also found an </a:t>
            </a:r>
            <a:r>
              <a:rPr lang="en-GB" b="1" dirty="0" smtClean="0">
                <a:solidFill>
                  <a:srgbClr val="000000"/>
                </a:solidFill>
              </a:rPr>
              <a:t>inadequate institutional analysis of KFS</a:t>
            </a:r>
            <a:r>
              <a:rPr lang="en-GB" dirty="0" smtClean="0">
                <a:solidFill>
                  <a:srgbClr val="000000"/>
                </a:solidFill>
              </a:rPr>
              <a:t>.</a:t>
            </a:r>
          </a:p>
          <a:p>
            <a:pPr algn="just">
              <a:buNone/>
            </a:pPr>
            <a:r>
              <a:rPr lang="en-GB" dirty="0" smtClean="0">
                <a:solidFill>
                  <a:srgbClr val="000000"/>
                </a:solidFill>
              </a:rPr>
              <a:t> </a:t>
            </a:r>
          </a:p>
          <a:p>
            <a:pPr algn="just">
              <a:buNone/>
            </a:pPr>
            <a:r>
              <a:rPr lang="en-GB" b="1" dirty="0" smtClean="0">
                <a:solidFill>
                  <a:srgbClr val="000000"/>
                </a:solidFill>
              </a:rPr>
              <a:t>The Panel Chairperson, </a:t>
            </a:r>
            <a:r>
              <a:rPr lang="en-GB" b="1" dirty="0" err="1" smtClean="0">
                <a:solidFill>
                  <a:srgbClr val="000000"/>
                </a:solidFill>
              </a:rPr>
              <a:t>Eimi</a:t>
            </a:r>
            <a:r>
              <a:rPr lang="en-GB" b="1" dirty="0" smtClean="0">
                <a:solidFill>
                  <a:srgbClr val="000000"/>
                </a:solidFill>
              </a:rPr>
              <a:t> Watanabe</a:t>
            </a:r>
            <a:r>
              <a:rPr lang="en-GB" dirty="0" smtClean="0">
                <a:solidFill>
                  <a:srgbClr val="000000"/>
                </a:solidFill>
              </a:rPr>
              <a:t>, noted that “</a:t>
            </a:r>
            <a:r>
              <a:rPr lang="en-GB" i="1" dirty="0" smtClean="0">
                <a:solidFill>
                  <a:srgbClr val="000000"/>
                </a:solidFill>
              </a:rPr>
              <a:t>the NRMP did not take advantage of the opportunity to incorporate indigenous people in the management of forest resources, which would have contributed towards the Project’s goals while also strengthening IP’s historic land and customary rights</a:t>
            </a:r>
            <a:r>
              <a:rPr lang="en-GB" dirty="0" smtClean="0">
                <a:solidFill>
                  <a:srgbClr val="000000"/>
                </a:solidFill>
              </a:rPr>
              <a:t>.”</a:t>
            </a:r>
          </a:p>
          <a:p>
            <a:pPr algn="just">
              <a:buNone/>
            </a:pPr>
            <a:endParaRPr lang="en-GB" dirty="0" smtClean="0">
              <a:solidFill>
                <a:srgbClr val="000000"/>
              </a:solidFill>
            </a:endParaRPr>
          </a:p>
          <a:p>
            <a:pPr algn="just">
              <a:buNone/>
            </a:pPr>
            <a:r>
              <a:rPr lang="en-GB" dirty="0" smtClean="0">
                <a:solidFill>
                  <a:srgbClr val="000000"/>
                </a:solidFill>
              </a:rPr>
              <a:t>Despite this, Management in turn </a:t>
            </a:r>
            <a:r>
              <a:rPr lang="en-GB" b="1" dirty="0" smtClean="0">
                <a:solidFill>
                  <a:srgbClr val="000000"/>
                </a:solidFill>
              </a:rPr>
              <a:t>refuted any such inadequacies </a:t>
            </a:r>
            <a:r>
              <a:rPr lang="en-GB" dirty="0" smtClean="0">
                <a:solidFill>
                  <a:srgbClr val="000000"/>
                </a:solidFill>
              </a:rPr>
              <a:t>in the project design or implementation and proposed a </a:t>
            </a:r>
            <a:r>
              <a:rPr lang="en-GB" b="1" dirty="0" smtClean="0">
                <a:solidFill>
                  <a:srgbClr val="000000"/>
                </a:solidFill>
              </a:rPr>
              <a:t>weak action plan</a:t>
            </a:r>
            <a:r>
              <a:rPr lang="en-GB" dirty="0" smtClean="0">
                <a:solidFill>
                  <a:srgbClr val="000000"/>
                </a:solidFill>
              </a:rPr>
              <a:t>.</a:t>
            </a:r>
          </a:p>
          <a:p>
            <a:pPr algn="just">
              <a:buNone/>
            </a:pPr>
            <a:endParaRPr lang="en-GB" dirty="0" smtClean="0">
              <a:solidFill>
                <a:srgbClr val="000000"/>
              </a:solidFill>
            </a:endParaRPr>
          </a:p>
          <a:p>
            <a:pPr algn="just">
              <a:buNone/>
            </a:pPr>
            <a:r>
              <a:rPr lang="en-GB" dirty="0" smtClean="0">
                <a:solidFill>
                  <a:srgbClr val="000000"/>
                </a:solidFill>
              </a:rPr>
              <a:t>The Board met last week and demanded more </a:t>
            </a:r>
            <a:r>
              <a:rPr lang="en-GB" b="1" dirty="0" smtClean="0">
                <a:solidFill>
                  <a:srgbClr val="000000"/>
                </a:solidFill>
              </a:rPr>
              <a:t>tangible actions </a:t>
            </a:r>
            <a:r>
              <a:rPr lang="en-GB" dirty="0" smtClean="0">
                <a:solidFill>
                  <a:srgbClr val="000000"/>
                </a:solidFill>
              </a:rPr>
              <a:t>and an update report in </a:t>
            </a:r>
            <a:r>
              <a:rPr lang="en-GB" b="1" dirty="0" smtClean="0">
                <a:solidFill>
                  <a:srgbClr val="000000"/>
                </a:solidFill>
              </a:rPr>
              <a:t>6-12 months</a:t>
            </a:r>
            <a:r>
              <a:rPr lang="en-GB" dirty="0" smtClean="0">
                <a:solidFill>
                  <a:srgbClr val="000000"/>
                </a:solidFill>
              </a:rPr>
              <a:t>.</a:t>
            </a:r>
            <a:endParaRPr lang="en-GB"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637"/>
            <a:ext cx="8229600" cy="2900363"/>
          </a:xfrm>
        </p:spPr>
        <p:txBody>
          <a:bodyPr>
            <a:normAutofit/>
          </a:bodyPr>
          <a:lstStyle/>
          <a:p>
            <a:r>
              <a:rPr lang="en-US" dirty="0" smtClean="0">
                <a:solidFill>
                  <a:schemeClr val="tx1">
                    <a:lumMod val="75000"/>
                    <a:lumOff val="25000"/>
                  </a:schemeClr>
                </a:solidFill>
              </a:rPr>
              <a:t>What would have happened under this project if the newly proposed ESS7 was applicable instead of OP4.10?</a:t>
            </a:r>
            <a:endParaRPr lang="en-US" dirty="0">
              <a:solidFill>
                <a:schemeClr val="tx1">
                  <a:lumMod val="75000"/>
                  <a:lumOff val="25000"/>
                </a:schemeClr>
              </a:solidFill>
            </a:endParaRPr>
          </a:p>
        </p:txBody>
      </p:sp>
    </p:spTree>
    <p:extLst>
      <p:ext uri="{BB962C8B-B14F-4D97-AF65-F5344CB8AC3E}">
        <p14:creationId xmlns:p14="http://schemas.microsoft.com/office/powerpoint/2010/main" val="91415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First let us assume..</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lstStyle/>
          <a:p>
            <a:r>
              <a:rPr lang="en-US" dirty="0" smtClean="0"/>
              <a:t>The project is not funded under a Program-for-Results instrument</a:t>
            </a:r>
          </a:p>
          <a:p>
            <a:r>
              <a:rPr lang="en-US" dirty="0" smtClean="0"/>
              <a:t>The project is not funded under a Development Policy Loan </a:t>
            </a:r>
          </a:p>
          <a:p>
            <a:r>
              <a:rPr lang="en-US" dirty="0" smtClean="0"/>
              <a:t>The project is not a medium / low risk project being funded through a financial intermediary </a:t>
            </a:r>
          </a:p>
          <a:p>
            <a:r>
              <a:rPr lang="en-US" dirty="0" smtClean="0"/>
              <a:t>The project is not using a ‘borrower system’ (national law) </a:t>
            </a:r>
            <a:endParaRPr lang="en-US" dirty="0"/>
          </a:p>
        </p:txBody>
      </p:sp>
    </p:spTree>
    <p:extLst>
      <p:ext uri="{BB962C8B-B14F-4D97-AF65-F5344CB8AC3E}">
        <p14:creationId xmlns:p14="http://schemas.microsoft.com/office/powerpoint/2010/main" val="363429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1">
                    <a:lumMod val="75000"/>
                    <a:lumOff val="25000"/>
                  </a:schemeClr>
                </a:solidFill>
              </a:rPr>
              <a:t>IF</a:t>
            </a:r>
            <a:r>
              <a:rPr lang="en-GB" dirty="0" smtClean="0">
                <a:solidFill>
                  <a:schemeClr val="tx1">
                    <a:lumMod val="75000"/>
                    <a:lumOff val="25000"/>
                  </a:schemeClr>
                </a:solidFill>
              </a:rPr>
              <a:t> ESS7 was applied in full</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600200"/>
            <a:ext cx="8229600" cy="5024718"/>
          </a:xfrm>
        </p:spPr>
        <p:txBody>
          <a:bodyPr>
            <a:normAutofit fontScale="47500" lnSpcReduction="20000"/>
          </a:bodyPr>
          <a:lstStyle/>
          <a:p>
            <a:pPr lvl="0">
              <a:buNone/>
            </a:pPr>
            <a:r>
              <a:rPr lang="en-GB" sz="5600" dirty="0" smtClean="0">
                <a:solidFill>
                  <a:srgbClr val="000000"/>
                </a:solidFill>
              </a:rPr>
              <a:t>If ESS7 was applied, in theory the Government of Kenya would have </a:t>
            </a:r>
            <a:r>
              <a:rPr lang="en-GB" sz="5600" b="1" dirty="0" smtClean="0">
                <a:solidFill>
                  <a:srgbClr val="000000"/>
                </a:solidFill>
              </a:rPr>
              <a:t>needed to obtain the FPIC </a:t>
            </a:r>
            <a:r>
              <a:rPr lang="en-GB" sz="5600" dirty="0" smtClean="0">
                <a:solidFill>
                  <a:srgbClr val="000000"/>
                </a:solidFill>
              </a:rPr>
              <a:t>of affected IPs for its activities in Cherangany Hills and could not have resorted to forced evictions. This is a substantive improvement. However..</a:t>
            </a:r>
          </a:p>
          <a:p>
            <a:pPr lvl="0">
              <a:buNone/>
            </a:pPr>
            <a:r>
              <a:rPr lang="en-GB" sz="5600" dirty="0" smtClean="0">
                <a:solidFill>
                  <a:srgbClr val="000000"/>
                </a:solidFill>
              </a:rPr>
              <a:t> </a:t>
            </a:r>
          </a:p>
          <a:p>
            <a:pPr lvl="0">
              <a:buNone/>
            </a:pPr>
            <a:r>
              <a:rPr lang="en-GB" sz="5600" dirty="0" smtClean="0">
                <a:solidFill>
                  <a:srgbClr val="000000"/>
                </a:solidFill>
              </a:rPr>
              <a:t>If ESS7 was applied, </a:t>
            </a:r>
            <a:r>
              <a:rPr lang="en-GB" sz="5600" b="1" dirty="0" smtClean="0">
                <a:solidFill>
                  <a:srgbClr val="000000"/>
                </a:solidFill>
              </a:rPr>
              <a:t>reliance by the Bank </a:t>
            </a:r>
            <a:r>
              <a:rPr lang="en-GB" sz="5600" dirty="0" smtClean="0">
                <a:solidFill>
                  <a:srgbClr val="000000"/>
                </a:solidFill>
              </a:rPr>
              <a:t>in its due diligence </a:t>
            </a:r>
            <a:r>
              <a:rPr lang="en-GB" sz="5600" b="1" dirty="0" smtClean="0">
                <a:solidFill>
                  <a:srgbClr val="000000"/>
                </a:solidFill>
              </a:rPr>
              <a:t>on the Government of Kenya </a:t>
            </a:r>
            <a:r>
              <a:rPr lang="en-GB" sz="5600" dirty="0" smtClean="0">
                <a:solidFill>
                  <a:srgbClr val="000000"/>
                </a:solidFill>
              </a:rPr>
              <a:t>for the E&amp;S assessment, combined with </a:t>
            </a:r>
            <a:r>
              <a:rPr lang="en-GB" sz="5600" b="1" dirty="0" smtClean="0">
                <a:solidFill>
                  <a:srgbClr val="000000"/>
                </a:solidFill>
              </a:rPr>
              <a:t>deferred appraisal </a:t>
            </a:r>
            <a:r>
              <a:rPr lang="en-GB" sz="5600" dirty="0" smtClean="0">
                <a:solidFill>
                  <a:srgbClr val="000000"/>
                </a:solidFill>
              </a:rPr>
              <a:t>(i.e. no need for a comprehensive IPP prior to project approval) would mean that it would be </a:t>
            </a:r>
            <a:r>
              <a:rPr lang="en-GB" sz="5600" b="1" dirty="0" smtClean="0">
                <a:solidFill>
                  <a:srgbClr val="000000"/>
                </a:solidFill>
              </a:rPr>
              <a:t>unlikely that the complex land tenure issues and potential adverse impacts on the Sengwer would have been properly identified and addressed.</a:t>
            </a:r>
            <a:endParaRPr lang="en-GB" b="1"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water_towers.jpg"/>
          <p:cNvPicPr>
            <a:picLocks noChangeAspect="1" noChangeArrowheads="1"/>
          </p:cNvPicPr>
          <p:nvPr/>
        </p:nvPicPr>
        <p:blipFill>
          <a:blip r:embed="rId2" cstate="print"/>
          <a:srcRect l="8845"/>
          <a:stretch>
            <a:fillRect/>
          </a:stretch>
        </p:blipFill>
        <p:spPr bwMode="auto">
          <a:xfrm>
            <a:off x="204933" y="220821"/>
            <a:ext cx="5848999" cy="6416564"/>
          </a:xfrm>
          <a:prstGeom prst="rect">
            <a:avLst/>
          </a:prstGeom>
          <a:noFill/>
        </p:spPr>
      </p:pic>
      <p:pic>
        <p:nvPicPr>
          <p:cNvPr id="2053" name="Picture 5" descr="C:\Users\User\Desktop\1084px-Kenya_in_Africa_(disputed_hatched)_(-mini_map_-rivers).svg.png"/>
          <p:cNvPicPr>
            <a:picLocks noChangeAspect="1" noChangeArrowheads="1"/>
          </p:cNvPicPr>
          <p:nvPr/>
        </p:nvPicPr>
        <p:blipFill>
          <a:blip r:embed="rId3" cstate="print"/>
          <a:srcRect l="9537" r="6239"/>
          <a:stretch>
            <a:fillRect/>
          </a:stretch>
        </p:blipFill>
        <p:spPr bwMode="auto">
          <a:xfrm>
            <a:off x="6132814" y="220720"/>
            <a:ext cx="2808000" cy="3149426"/>
          </a:xfrm>
          <a:prstGeom prst="rect">
            <a:avLst/>
          </a:prstGeom>
          <a:noFill/>
        </p:spPr>
      </p:pic>
      <p:sp>
        <p:nvSpPr>
          <p:cNvPr id="8" name="TextBox 7"/>
          <p:cNvSpPr txBox="1"/>
          <p:nvPr/>
        </p:nvSpPr>
        <p:spPr>
          <a:xfrm>
            <a:off x="6274708" y="4067519"/>
            <a:ext cx="2807999" cy="1323439"/>
          </a:xfrm>
          <a:prstGeom prst="rect">
            <a:avLst/>
          </a:prstGeom>
          <a:noFill/>
        </p:spPr>
        <p:txBody>
          <a:bodyPr wrap="square" rtlCol="0">
            <a:spAutoFit/>
          </a:bodyPr>
          <a:lstStyle/>
          <a:p>
            <a:r>
              <a:rPr lang="en-GB" sz="8000" dirty="0" smtClean="0">
                <a:solidFill>
                  <a:schemeClr val="tx1">
                    <a:lumMod val="75000"/>
                    <a:lumOff val="25000"/>
                  </a:schemeClr>
                </a:solidFill>
              </a:rPr>
              <a:t>Kenya</a:t>
            </a:r>
            <a:endParaRPr lang="en-GB"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The ‘alternative approach’</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600200"/>
            <a:ext cx="8229600" cy="4979894"/>
          </a:xfrm>
        </p:spPr>
        <p:txBody>
          <a:bodyPr>
            <a:noAutofit/>
          </a:bodyPr>
          <a:lstStyle/>
          <a:p>
            <a:pPr marL="0" indent="0">
              <a:buNone/>
            </a:pPr>
            <a:r>
              <a:rPr lang="en-GB" sz="2000" dirty="0" smtClean="0">
                <a:solidFill>
                  <a:srgbClr val="000000"/>
                </a:solidFill>
              </a:rPr>
              <a:t>The inclusion of an option (</a:t>
            </a:r>
            <a:r>
              <a:rPr lang="en-GB" sz="2000" b="1" dirty="0" smtClean="0">
                <a:solidFill>
                  <a:srgbClr val="000000"/>
                </a:solidFill>
              </a:rPr>
              <a:t>the alternative approach</a:t>
            </a:r>
            <a:r>
              <a:rPr lang="en-GB" sz="2000" dirty="0" smtClean="0">
                <a:solidFill>
                  <a:srgbClr val="000000"/>
                </a:solidFill>
              </a:rPr>
              <a:t>) would allow the Kenyan government to opt-out of ESS7, meaning they would not have to meet the standards even if the Bank judges indigenous peoples are present.</a:t>
            </a:r>
          </a:p>
          <a:p>
            <a:pPr marL="0" indent="0">
              <a:buNone/>
            </a:pPr>
            <a:endParaRPr lang="en-GB" sz="2000" dirty="0" smtClean="0">
              <a:solidFill>
                <a:srgbClr val="000000"/>
              </a:solidFill>
            </a:endParaRPr>
          </a:p>
          <a:p>
            <a:pPr lvl="1">
              <a:buNone/>
            </a:pPr>
            <a:r>
              <a:rPr lang="en-US" sz="1600" dirty="0" smtClean="0">
                <a:solidFill>
                  <a:srgbClr val="000000"/>
                </a:solidFill>
              </a:rPr>
              <a:t>“[ESS 7] recognizes that Indigenous Peoples…are distinct from mainstream groups in national societies and often are </a:t>
            </a:r>
            <a:r>
              <a:rPr lang="en-US" sz="1600" b="1" dirty="0" smtClean="0">
                <a:solidFill>
                  <a:srgbClr val="000000"/>
                </a:solidFill>
              </a:rPr>
              <a:t>disadvantaged</a:t>
            </a:r>
            <a:r>
              <a:rPr lang="en-US" sz="1600" dirty="0" smtClean="0">
                <a:solidFill>
                  <a:srgbClr val="000000"/>
                </a:solidFill>
              </a:rPr>
              <a:t> by traditional models of development…they are among the most economically </a:t>
            </a:r>
            <a:r>
              <a:rPr lang="en-US" sz="1600" b="1" dirty="0" smtClean="0">
                <a:solidFill>
                  <a:srgbClr val="000000"/>
                </a:solidFill>
              </a:rPr>
              <a:t>marginalized</a:t>
            </a:r>
            <a:r>
              <a:rPr lang="en-US" sz="1600" dirty="0" smtClean="0">
                <a:solidFill>
                  <a:srgbClr val="000000"/>
                </a:solidFill>
              </a:rPr>
              <a:t> and </a:t>
            </a:r>
            <a:r>
              <a:rPr lang="en-US" sz="1600" b="1" dirty="0" smtClean="0">
                <a:solidFill>
                  <a:srgbClr val="000000"/>
                </a:solidFill>
              </a:rPr>
              <a:t>vulnerable</a:t>
            </a:r>
            <a:r>
              <a:rPr lang="en-US" sz="1600" dirty="0" smtClean="0">
                <a:solidFill>
                  <a:srgbClr val="000000"/>
                </a:solidFill>
              </a:rPr>
              <a:t> segments of the population. Their economic, social, and legal status frequently </a:t>
            </a:r>
            <a:r>
              <a:rPr lang="en-US" sz="1600" b="1" dirty="0" smtClean="0">
                <a:solidFill>
                  <a:srgbClr val="000000"/>
                </a:solidFill>
              </a:rPr>
              <a:t>limits</a:t>
            </a:r>
            <a:r>
              <a:rPr lang="en-US" sz="1600" dirty="0" smtClean="0">
                <a:solidFill>
                  <a:srgbClr val="000000"/>
                </a:solidFill>
              </a:rPr>
              <a:t> their capacity to defend their rights to, and interests in, land, territories and natural and cultural resources…</a:t>
            </a:r>
            <a:endParaRPr lang="en-GB" sz="1600" dirty="0" smtClean="0">
              <a:solidFill>
                <a:srgbClr val="000000"/>
              </a:solidFill>
            </a:endParaRPr>
          </a:p>
          <a:p>
            <a:pPr lvl="1" algn="r">
              <a:buNone/>
            </a:pPr>
            <a:r>
              <a:rPr lang="en-US" sz="1600" dirty="0" smtClean="0">
                <a:solidFill>
                  <a:srgbClr val="000000"/>
                </a:solidFill>
              </a:rPr>
              <a:t>Draft Environmental and Social Standard 7 - Indigenous Peoples </a:t>
            </a:r>
            <a:endParaRPr lang="en-GB" sz="1600" dirty="0" smtClean="0">
              <a:solidFill>
                <a:srgbClr val="000000"/>
              </a:solidFill>
            </a:endParaRPr>
          </a:p>
          <a:p>
            <a:pPr lvl="1">
              <a:buNone/>
            </a:pPr>
            <a:endParaRPr lang="en-GB" sz="1600" dirty="0" smtClean="0">
              <a:solidFill>
                <a:srgbClr val="000000"/>
              </a:solidFill>
            </a:endParaRPr>
          </a:p>
          <a:p>
            <a:pPr lvl="1" algn="just">
              <a:buNone/>
            </a:pPr>
            <a:r>
              <a:rPr lang="en-GB" sz="1600" dirty="0" smtClean="0">
                <a:solidFill>
                  <a:srgbClr val="000000"/>
                </a:solidFill>
              </a:rPr>
              <a:t>"The World Bank‘s intention to allow </a:t>
            </a:r>
            <a:r>
              <a:rPr lang="en-GB" sz="1600" b="1" dirty="0" smtClean="0">
                <a:solidFill>
                  <a:srgbClr val="000000"/>
                </a:solidFill>
              </a:rPr>
              <a:t>our governments, which have marginalized our communities for decades, to decide whether we are indigenous or not would severely undermine our fundamental human rights and weaken the limited protections we currently have</a:t>
            </a:r>
            <a:r>
              <a:rPr lang="en-GB" sz="1600" dirty="0" smtClean="0">
                <a:solidFill>
                  <a:srgbClr val="000000"/>
                </a:solidFill>
              </a:rPr>
              <a:t>. This approach would completely contradict the growing recognition of our rights, and must not be allowed to happen.” </a:t>
            </a:r>
          </a:p>
          <a:p>
            <a:pPr lvl="1" algn="r">
              <a:buNone/>
            </a:pPr>
            <a:r>
              <a:rPr lang="en-GB" sz="1600" dirty="0" err="1" smtClean="0">
                <a:solidFill>
                  <a:srgbClr val="000000"/>
                </a:solidFill>
              </a:rPr>
              <a:t>Adrien</a:t>
            </a:r>
            <a:r>
              <a:rPr lang="en-GB" sz="1600" dirty="0" smtClean="0">
                <a:solidFill>
                  <a:srgbClr val="000000"/>
                </a:solidFill>
              </a:rPr>
              <a:t> </a:t>
            </a:r>
            <a:r>
              <a:rPr lang="en-GB" sz="1600" dirty="0" err="1" smtClean="0">
                <a:solidFill>
                  <a:srgbClr val="000000"/>
                </a:solidFill>
              </a:rPr>
              <a:t>Sinafasi</a:t>
            </a:r>
            <a:r>
              <a:rPr lang="en-GB" sz="1600" dirty="0" smtClean="0">
                <a:solidFill>
                  <a:srgbClr val="000000"/>
                </a:solidFill>
              </a:rPr>
              <a:t> </a:t>
            </a:r>
            <a:r>
              <a:rPr lang="en-GB" sz="1600" dirty="0" err="1" smtClean="0">
                <a:solidFill>
                  <a:srgbClr val="000000"/>
                </a:solidFill>
              </a:rPr>
              <a:t>Makelo</a:t>
            </a:r>
            <a:r>
              <a:rPr lang="en-GB" sz="1600" dirty="0" smtClean="0">
                <a:solidFill>
                  <a:srgbClr val="000000"/>
                </a:solidFill>
              </a:rPr>
              <a:t>, Democratic Republic of the Congo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Under the ‘alternative approach’</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noAutofit/>
          </a:bodyPr>
          <a:lstStyle/>
          <a:p>
            <a:pPr lvl="0">
              <a:buNone/>
            </a:pPr>
            <a:r>
              <a:rPr lang="en-GB" sz="2000" dirty="0">
                <a:solidFill>
                  <a:srgbClr val="000000"/>
                </a:solidFill>
              </a:rPr>
              <a:t>The Government of Kenya may have successfully argued that it should apply the "</a:t>
            </a:r>
            <a:r>
              <a:rPr lang="en-GB" sz="2000" b="1" dirty="0">
                <a:solidFill>
                  <a:srgbClr val="000000"/>
                </a:solidFill>
              </a:rPr>
              <a:t>alternative approach</a:t>
            </a:r>
            <a:r>
              <a:rPr lang="en-GB" sz="2000" dirty="0">
                <a:solidFill>
                  <a:srgbClr val="000000"/>
                </a:solidFill>
              </a:rPr>
              <a:t>” and would have therefore been able to circumvent the rights of the </a:t>
            </a:r>
            <a:r>
              <a:rPr lang="en-GB" sz="2000" dirty="0" err="1">
                <a:solidFill>
                  <a:srgbClr val="000000"/>
                </a:solidFill>
              </a:rPr>
              <a:t>Sengwer</a:t>
            </a:r>
            <a:r>
              <a:rPr lang="en-GB" sz="2000" dirty="0">
                <a:solidFill>
                  <a:srgbClr val="000000"/>
                </a:solidFill>
              </a:rPr>
              <a:t>. </a:t>
            </a:r>
            <a:endParaRPr lang="en-GB" sz="2000" dirty="0" smtClean="0">
              <a:solidFill>
                <a:srgbClr val="000000"/>
              </a:solidFill>
            </a:endParaRPr>
          </a:p>
          <a:p>
            <a:pPr lvl="0">
              <a:buNone/>
            </a:pPr>
            <a:endParaRPr lang="en-GB" sz="2000" dirty="0">
              <a:solidFill>
                <a:srgbClr val="000000"/>
              </a:solidFill>
            </a:endParaRPr>
          </a:p>
          <a:p>
            <a:pPr lvl="0">
              <a:buNone/>
            </a:pPr>
            <a:r>
              <a:rPr lang="en-GB" sz="2000" dirty="0" smtClean="0">
                <a:solidFill>
                  <a:srgbClr val="000000"/>
                </a:solidFill>
              </a:rPr>
              <a:t>In this situation, only ESS1-6 and 8-10 would apply. How would these standards have impacted the </a:t>
            </a:r>
            <a:r>
              <a:rPr lang="en-GB" sz="2000" dirty="0" err="1" smtClean="0">
                <a:solidFill>
                  <a:srgbClr val="000000"/>
                </a:solidFill>
              </a:rPr>
              <a:t>Sengwer</a:t>
            </a:r>
            <a:r>
              <a:rPr lang="en-GB" sz="2000" dirty="0" smtClean="0">
                <a:solidFill>
                  <a:srgbClr val="000000"/>
                </a:solidFill>
              </a:rPr>
              <a:t> and how would they impact other indigenous peoples under similar circumstances? </a:t>
            </a:r>
          </a:p>
          <a:p>
            <a:pPr lvl="0">
              <a:buNone/>
            </a:pPr>
            <a:endParaRPr lang="en-GB" sz="2000" dirty="0">
              <a:solidFill>
                <a:srgbClr val="000000"/>
              </a:solidFill>
            </a:endParaRPr>
          </a:p>
          <a:p>
            <a:pPr>
              <a:buNone/>
            </a:pPr>
            <a:r>
              <a:rPr lang="en-GB" sz="2000" dirty="0" smtClean="0">
                <a:solidFill>
                  <a:srgbClr val="000000"/>
                </a:solidFill>
              </a:rPr>
              <a:t>Let’s look at three, briefly. ESS1 on Environmental and Social Assessment; ESS5 on Land Acquisition, Restriction on Land Use and Involuntary Resettlement; and ESS6 on </a:t>
            </a:r>
            <a:r>
              <a:rPr lang="en-GB" sz="2000" dirty="0">
                <a:solidFill>
                  <a:srgbClr val="000000"/>
                </a:solidFill>
              </a:rPr>
              <a:t>Biodiversity Conservation and Sustainable Management of Living Natural Resources </a:t>
            </a:r>
          </a:p>
          <a:p>
            <a:pPr>
              <a:buNone/>
            </a:pPr>
            <a:endParaRPr lang="en-GB" sz="2000" dirty="0" smtClean="0">
              <a:solidFill>
                <a:srgbClr val="000000"/>
              </a:solidFill>
            </a:endParaRPr>
          </a:p>
        </p:txBody>
      </p:sp>
    </p:spTree>
    <p:extLst>
      <p:ext uri="{BB962C8B-B14F-4D97-AF65-F5344CB8AC3E}">
        <p14:creationId xmlns:p14="http://schemas.microsoft.com/office/powerpoint/2010/main" val="29637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ESS1</a:t>
            </a:r>
            <a:endParaRPr lang="en-US" dirty="0">
              <a:solidFill>
                <a:schemeClr val="tx1">
                  <a:lumMod val="75000"/>
                  <a:lumOff val="25000"/>
                </a:schemeClr>
              </a:solidFill>
            </a:endParaRPr>
          </a:p>
        </p:txBody>
      </p:sp>
      <p:sp>
        <p:nvSpPr>
          <p:cNvPr id="3" name="Content Placeholder 2"/>
          <p:cNvSpPr>
            <a:spLocks noGrp="1"/>
          </p:cNvSpPr>
          <p:nvPr>
            <p:ph idx="1"/>
          </p:nvPr>
        </p:nvSpPr>
        <p:spPr>
          <a:xfrm>
            <a:off x="457200" y="1417638"/>
            <a:ext cx="8229600" cy="5075237"/>
          </a:xfrm>
        </p:spPr>
        <p:txBody>
          <a:bodyPr>
            <a:normAutofit/>
          </a:bodyPr>
          <a:lstStyle/>
          <a:p>
            <a:r>
              <a:rPr lang="en-GB" sz="2000" dirty="0"/>
              <a:t>The overall increase in flexibility in implementation undermines results (inclusion of much more ‘</a:t>
            </a:r>
            <a:r>
              <a:rPr lang="en-GB" sz="2000" b="1" dirty="0"/>
              <a:t>where the Bank judges necessary</a:t>
            </a:r>
            <a:r>
              <a:rPr lang="en-GB" sz="2000" dirty="0"/>
              <a:t>’, or ‘</a:t>
            </a:r>
            <a:r>
              <a:rPr lang="en-GB" sz="2000" b="1" dirty="0"/>
              <a:t>where feasible</a:t>
            </a:r>
            <a:r>
              <a:rPr lang="en-GB" sz="2000" dirty="0"/>
              <a:t>’, or ‘</a:t>
            </a:r>
            <a:r>
              <a:rPr lang="en-GB" sz="2000" b="1" dirty="0"/>
              <a:t>where applicable</a:t>
            </a:r>
            <a:r>
              <a:rPr lang="en-GB" sz="2000" dirty="0"/>
              <a:t>’) by placing more responsibility on staff without any plan to show how staff will be supported to follow through on any of </a:t>
            </a:r>
            <a:r>
              <a:rPr lang="en-GB" sz="2000" dirty="0" smtClean="0"/>
              <a:t>this. </a:t>
            </a:r>
            <a:endParaRPr lang="en-GB" sz="2000" dirty="0"/>
          </a:p>
          <a:p>
            <a:r>
              <a:rPr lang="en-GB" sz="2000" dirty="0" smtClean="0"/>
              <a:t>ESS1 </a:t>
            </a:r>
            <a:r>
              <a:rPr lang="en-GB" sz="2000" dirty="0"/>
              <a:t>only contains a </a:t>
            </a:r>
            <a:r>
              <a:rPr lang="en-GB" sz="2000" b="1" dirty="0"/>
              <a:t>vague reference to </a:t>
            </a:r>
            <a:r>
              <a:rPr lang="en-GB" sz="2000" dirty="0"/>
              <a:t>assessing risks to </a:t>
            </a:r>
            <a:r>
              <a:rPr lang="en-GB" sz="2000" b="1" dirty="0"/>
              <a:t>land and natural resource tenure </a:t>
            </a:r>
            <a:r>
              <a:rPr lang="en-GB" sz="2000" dirty="0"/>
              <a:t>without any objectives or requirements attached, other than the vague mitigation hierarchy - clearly not enough to respect and safeguard indigenous rights in line with </a:t>
            </a:r>
            <a:r>
              <a:rPr lang="en-GB" sz="2000" dirty="0" smtClean="0"/>
              <a:t>UNDRIP.</a:t>
            </a:r>
          </a:p>
          <a:p>
            <a:pPr marL="0" lvl="0" indent="0">
              <a:buNone/>
            </a:pPr>
            <a:endParaRPr lang="en-GB" sz="2000" dirty="0"/>
          </a:p>
        </p:txBody>
      </p:sp>
    </p:spTree>
    <p:extLst>
      <p:ext uri="{BB962C8B-B14F-4D97-AF65-F5344CB8AC3E}">
        <p14:creationId xmlns:p14="http://schemas.microsoft.com/office/powerpoint/2010/main" val="128415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ESS5</a:t>
            </a:r>
            <a:endParaRPr lang="en-US" dirty="0">
              <a:solidFill>
                <a:schemeClr val="tx1">
                  <a:lumMod val="75000"/>
                  <a:lumOff val="25000"/>
                </a:schemeClr>
              </a:solidFill>
            </a:endParaRPr>
          </a:p>
        </p:txBody>
      </p:sp>
      <p:sp>
        <p:nvSpPr>
          <p:cNvPr id="3" name="Content Placeholder 2"/>
          <p:cNvSpPr>
            <a:spLocks noGrp="1"/>
          </p:cNvSpPr>
          <p:nvPr>
            <p:ph idx="1"/>
          </p:nvPr>
        </p:nvSpPr>
        <p:spPr/>
        <p:txBody>
          <a:bodyPr>
            <a:normAutofit fontScale="55000" lnSpcReduction="20000"/>
          </a:bodyPr>
          <a:lstStyle/>
          <a:p>
            <a:pPr>
              <a:buNone/>
            </a:pPr>
            <a:r>
              <a:rPr lang="en-GB" dirty="0">
                <a:solidFill>
                  <a:srgbClr val="000000"/>
                </a:solidFill>
              </a:rPr>
              <a:t>ESS5 has as its first objective “To avoid involuntary resettlement or, when unavoidable, minimize involuntary resettlement by exploring project design alternatives.” and “To avoid forced eviction”. </a:t>
            </a:r>
          </a:p>
          <a:p>
            <a:pPr>
              <a:buNone/>
            </a:pPr>
            <a:r>
              <a:rPr lang="en-GB" b="1" dirty="0">
                <a:solidFill>
                  <a:srgbClr val="000000"/>
                </a:solidFill>
              </a:rPr>
              <a:t>This is NOT a strict prohibition </a:t>
            </a:r>
            <a:r>
              <a:rPr lang="en-GB" dirty="0">
                <a:solidFill>
                  <a:srgbClr val="000000"/>
                </a:solidFill>
              </a:rPr>
              <a:t>in line with international law on the removal of indigenous peoples from their lands, but a preferred ‘avoid’ where possible. </a:t>
            </a:r>
          </a:p>
          <a:p>
            <a:pPr>
              <a:buNone/>
            </a:pPr>
            <a:endParaRPr lang="en-GB" dirty="0">
              <a:solidFill>
                <a:srgbClr val="000000"/>
              </a:solidFill>
            </a:endParaRPr>
          </a:p>
          <a:p>
            <a:pPr>
              <a:buNone/>
            </a:pPr>
            <a:r>
              <a:rPr lang="en-GB" dirty="0">
                <a:solidFill>
                  <a:srgbClr val="000000"/>
                </a:solidFill>
              </a:rPr>
              <a:t>In its exclusions (</a:t>
            </a:r>
            <a:r>
              <a:rPr lang="en-GB" dirty="0" err="1">
                <a:solidFill>
                  <a:srgbClr val="000000"/>
                </a:solidFill>
              </a:rPr>
              <a:t>ie</a:t>
            </a:r>
            <a:r>
              <a:rPr lang="en-GB" dirty="0">
                <a:solidFill>
                  <a:srgbClr val="000000"/>
                </a:solidFill>
              </a:rPr>
              <a:t>. Where the standard is simply not applied) include:</a:t>
            </a:r>
          </a:p>
          <a:p>
            <a:r>
              <a:rPr lang="en-GB" b="1" dirty="0">
                <a:solidFill>
                  <a:srgbClr val="000000"/>
                </a:solidFill>
              </a:rPr>
              <a:t>(d)  Land titling/regularization activities; or </a:t>
            </a:r>
          </a:p>
          <a:p>
            <a:r>
              <a:rPr lang="en-GB" b="1" dirty="0">
                <a:solidFill>
                  <a:srgbClr val="000000"/>
                </a:solidFill>
              </a:rPr>
              <a:t>(e)  Regulation or planning of natural resources or land use on a regional or national level to promote sustainability</a:t>
            </a:r>
            <a:r>
              <a:rPr lang="en-GB" dirty="0">
                <a:solidFill>
                  <a:srgbClr val="000000"/>
                </a:solidFill>
              </a:rPr>
              <a:t>. </a:t>
            </a:r>
            <a:endParaRPr lang="en-GB" dirty="0" smtClean="0">
              <a:solidFill>
                <a:srgbClr val="000000"/>
              </a:solidFill>
            </a:endParaRPr>
          </a:p>
          <a:p>
            <a:pPr marL="0" lvl="0" indent="0">
              <a:buNone/>
            </a:pPr>
            <a:endParaRPr lang="en-GB" dirty="0" smtClean="0">
              <a:solidFill>
                <a:srgbClr val="000000"/>
              </a:solidFill>
            </a:endParaRPr>
          </a:p>
          <a:p>
            <a:pPr marL="0" lvl="0" indent="0">
              <a:buNone/>
            </a:pPr>
            <a:r>
              <a:rPr lang="en-GB" dirty="0" smtClean="0">
                <a:solidFill>
                  <a:srgbClr val="000000"/>
                </a:solidFill>
              </a:rPr>
              <a:t>ESS5 </a:t>
            </a:r>
            <a:r>
              <a:rPr lang="en-GB" b="1" dirty="0" smtClean="0">
                <a:solidFill>
                  <a:srgbClr val="000000"/>
                </a:solidFill>
              </a:rPr>
              <a:t>does </a:t>
            </a:r>
            <a:r>
              <a:rPr lang="en-GB" b="1" dirty="0">
                <a:solidFill>
                  <a:srgbClr val="000000"/>
                </a:solidFill>
              </a:rPr>
              <a:t>not require FPIC or provide any protection for land tenure systems</a:t>
            </a:r>
            <a:r>
              <a:rPr lang="en-GB" dirty="0">
                <a:solidFill>
                  <a:srgbClr val="000000"/>
                </a:solidFill>
              </a:rPr>
              <a:t>.  It presupposes resettlement will occur, so the best it could have done, if well applied, is to resettle the </a:t>
            </a:r>
            <a:r>
              <a:rPr lang="en-GB" dirty="0" err="1">
                <a:solidFill>
                  <a:srgbClr val="000000"/>
                </a:solidFill>
              </a:rPr>
              <a:t>Sengwer</a:t>
            </a:r>
            <a:r>
              <a:rPr lang="en-GB" dirty="0">
                <a:solidFill>
                  <a:srgbClr val="000000"/>
                </a:solidFill>
              </a:rPr>
              <a:t> to relocation sites and provide compensation, livelihood support,  etc.  But it, would not have been able to uphold indigenous rights in line with UNDRIP and is not tailored to respect their collective attachment to land and resources or their livelihood practices and systems, etc. </a:t>
            </a:r>
          </a:p>
          <a:p>
            <a:endParaRPr lang="en-GB" dirty="0">
              <a:solidFill>
                <a:srgbClr val="000000"/>
              </a:solidFill>
            </a:endParaRPr>
          </a:p>
          <a:p>
            <a:pPr>
              <a:buNone/>
            </a:pPr>
            <a:endParaRPr lang="en-GB"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24885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rPr>
              <a:t>ESS6</a:t>
            </a:r>
            <a:endParaRPr lang="en-US" dirty="0">
              <a:solidFill>
                <a:schemeClr val="tx1">
                  <a:lumMod val="75000"/>
                  <a:lumOff val="25000"/>
                </a:schemeClr>
              </a:solidFill>
            </a:endParaRPr>
          </a:p>
        </p:txBody>
      </p:sp>
      <p:sp>
        <p:nvSpPr>
          <p:cNvPr id="3" name="Content Placeholder 2"/>
          <p:cNvSpPr>
            <a:spLocks noGrp="1"/>
          </p:cNvSpPr>
          <p:nvPr>
            <p:ph idx="1"/>
          </p:nvPr>
        </p:nvSpPr>
        <p:spPr>
          <a:xfrm>
            <a:off x="457200" y="1600200"/>
            <a:ext cx="8229600" cy="4829175"/>
          </a:xfrm>
        </p:spPr>
        <p:txBody>
          <a:bodyPr>
            <a:normAutofit/>
          </a:bodyPr>
          <a:lstStyle/>
          <a:p>
            <a:pPr>
              <a:buNone/>
            </a:pPr>
            <a:r>
              <a:rPr lang="en-GB" sz="2000" dirty="0">
                <a:solidFill>
                  <a:srgbClr val="000000"/>
                </a:solidFill>
              </a:rPr>
              <a:t>Current </a:t>
            </a:r>
            <a:r>
              <a:rPr lang="en-GB" sz="2000" dirty="0" smtClean="0">
                <a:solidFill>
                  <a:srgbClr val="000000"/>
                </a:solidFill>
              </a:rPr>
              <a:t>OP4.04 </a:t>
            </a:r>
            <a:r>
              <a:rPr lang="en-GB" sz="2000" dirty="0">
                <a:solidFill>
                  <a:srgbClr val="000000"/>
                </a:solidFill>
              </a:rPr>
              <a:t>on </a:t>
            </a:r>
            <a:r>
              <a:rPr lang="en-GB" sz="2000" dirty="0" smtClean="0">
                <a:solidFill>
                  <a:srgbClr val="000000"/>
                </a:solidFill>
              </a:rPr>
              <a:t>Natural Habitats </a:t>
            </a:r>
            <a:r>
              <a:rPr lang="en-GB" sz="2000" dirty="0">
                <a:solidFill>
                  <a:srgbClr val="000000"/>
                </a:solidFill>
              </a:rPr>
              <a:t>recognizes areas </a:t>
            </a:r>
            <a:r>
              <a:rPr lang="en-GB" sz="2000" dirty="0" smtClean="0">
                <a:solidFill>
                  <a:srgbClr val="000000"/>
                </a:solidFill>
              </a:rPr>
              <a:t>recognized as protected by traditional local communities as </a:t>
            </a:r>
            <a:r>
              <a:rPr lang="en-GB" sz="2000" dirty="0">
                <a:solidFill>
                  <a:srgbClr val="000000"/>
                </a:solidFill>
              </a:rPr>
              <a:t>‘</a:t>
            </a:r>
            <a:r>
              <a:rPr lang="en-GB" sz="2000" b="1" dirty="0">
                <a:solidFill>
                  <a:srgbClr val="000000"/>
                </a:solidFill>
              </a:rPr>
              <a:t>critical natural habitats</a:t>
            </a:r>
            <a:r>
              <a:rPr lang="en-GB" sz="2000" dirty="0">
                <a:solidFill>
                  <a:srgbClr val="000000"/>
                </a:solidFill>
              </a:rPr>
              <a:t>’ which require the highest standard of protection from </a:t>
            </a:r>
            <a:r>
              <a:rPr lang="en-GB" sz="2000" dirty="0" smtClean="0">
                <a:solidFill>
                  <a:srgbClr val="000000"/>
                </a:solidFill>
              </a:rPr>
              <a:t>degradation. In countries where indigenous peoples are not recognized, this policy has been useful for protecting lands conserved or managed by forest peoples.  </a:t>
            </a:r>
            <a:endParaRPr lang="en-GB" sz="2000" dirty="0">
              <a:solidFill>
                <a:srgbClr val="000000"/>
              </a:solidFill>
            </a:endParaRPr>
          </a:p>
          <a:p>
            <a:pPr lvl="0">
              <a:buNone/>
            </a:pPr>
            <a:endParaRPr lang="en-GB" sz="2000" dirty="0" smtClean="0">
              <a:solidFill>
                <a:srgbClr val="000000"/>
              </a:solidFill>
            </a:endParaRPr>
          </a:p>
          <a:p>
            <a:pPr lvl="0">
              <a:buNone/>
            </a:pPr>
            <a:r>
              <a:rPr lang="en-GB" sz="2000" dirty="0" smtClean="0">
                <a:solidFill>
                  <a:srgbClr val="000000"/>
                </a:solidFill>
              </a:rPr>
              <a:t>ESS6 </a:t>
            </a:r>
            <a:r>
              <a:rPr lang="en-GB" sz="2000" dirty="0">
                <a:solidFill>
                  <a:srgbClr val="000000"/>
                </a:solidFill>
              </a:rPr>
              <a:t>only makes a vague reference to considering the use of natural resources by indigenous peoples’ in social assessments so </a:t>
            </a:r>
            <a:r>
              <a:rPr lang="en-GB" sz="2000" b="1" dirty="0">
                <a:solidFill>
                  <a:srgbClr val="000000"/>
                </a:solidFill>
              </a:rPr>
              <a:t>is not a useful tool in this </a:t>
            </a:r>
            <a:r>
              <a:rPr lang="en-GB" sz="2000" b="1" dirty="0" smtClean="0">
                <a:solidFill>
                  <a:srgbClr val="000000"/>
                </a:solidFill>
              </a:rPr>
              <a:t>context</a:t>
            </a:r>
            <a:r>
              <a:rPr lang="en-GB" sz="2000" dirty="0" smtClean="0">
                <a:solidFill>
                  <a:srgbClr val="000000"/>
                </a:solidFill>
              </a:rPr>
              <a:t>. It removes indigenous sacred sites from critical habitats. </a:t>
            </a:r>
          </a:p>
          <a:p>
            <a:pPr>
              <a:buNone/>
            </a:pPr>
            <a:endParaRPr lang="en-GB" sz="2000" dirty="0">
              <a:solidFill>
                <a:srgbClr val="000000"/>
              </a:solidFill>
            </a:endParaRPr>
          </a:p>
        </p:txBody>
      </p:sp>
    </p:spTree>
    <p:extLst>
      <p:ext uri="{BB962C8B-B14F-4D97-AF65-F5344CB8AC3E}">
        <p14:creationId xmlns:p14="http://schemas.microsoft.com/office/powerpoint/2010/main" val="112099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1">
                    <a:lumMod val="75000"/>
                    <a:lumOff val="25000"/>
                  </a:schemeClr>
                </a:solidFill>
              </a:rPr>
              <a:t>Implications for the Inspection Panel</a:t>
            </a:r>
            <a:endParaRPr lang="en-GB"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p>
            <a:r>
              <a:rPr lang="en-GB" sz="2000" dirty="0" smtClean="0">
                <a:solidFill>
                  <a:srgbClr val="000000"/>
                </a:solidFill>
              </a:rPr>
              <a:t>The new policy proposals risk </a:t>
            </a:r>
            <a:r>
              <a:rPr lang="en-GB" sz="2000" b="1" dirty="0" smtClean="0">
                <a:solidFill>
                  <a:srgbClr val="000000"/>
                </a:solidFill>
              </a:rPr>
              <a:t>undermining the Panel </a:t>
            </a:r>
            <a:r>
              <a:rPr lang="en-GB" sz="2000" dirty="0" smtClean="0">
                <a:solidFill>
                  <a:srgbClr val="000000"/>
                </a:solidFill>
              </a:rPr>
              <a:t>as the new flexibility makes judging a violation of policy harder, and provides more room for Bank management to argue that what was judged ‘necessary’ was a fair judgement with available facts.</a:t>
            </a:r>
          </a:p>
          <a:p>
            <a:r>
              <a:rPr lang="en-GB" sz="2000" dirty="0" smtClean="0">
                <a:solidFill>
                  <a:srgbClr val="000000"/>
                </a:solidFill>
              </a:rPr>
              <a:t>Early disbursement undermines the leverage of the Bank in applying the limited sanctions it has at hand in cases of violation of policy. </a:t>
            </a:r>
          </a:p>
          <a:p>
            <a:pPr>
              <a:buNone/>
            </a:pPr>
            <a:endParaRPr lang="en-GB" sz="2000" dirty="0" smtClean="0">
              <a:solidFill>
                <a:srgbClr val="000000"/>
              </a:solidFill>
            </a:endParaRPr>
          </a:p>
          <a:p>
            <a:pPr>
              <a:buNone/>
            </a:pPr>
            <a:endParaRPr lang="en-GB" sz="2000" dirty="0" smtClean="0">
              <a:solidFill>
                <a:srgbClr val="000000"/>
              </a:solidFill>
            </a:endParaRPr>
          </a:p>
          <a:p>
            <a:pPr>
              <a:buNone/>
            </a:pPr>
            <a:endParaRPr lang="en-GB" sz="2000" dirty="0" smtClean="0">
              <a:solidFill>
                <a:srgbClr val="000000"/>
              </a:solidFill>
            </a:endParaRPr>
          </a:p>
          <a:p>
            <a:pPr>
              <a:buNone/>
            </a:pPr>
            <a:endParaRPr lang="en-GB" sz="2000"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2662"/>
          </a:xfrm>
        </p:spPr>
        <p:txBody>
          <a:bodyPr/>
          <a:lstStyle/>
          <a:p>
            <a:r>
              <a:rPr lang="en-GB" dirty="0" smtClean="0">
                <a:solidFill>
                  <a:schemeClr val="tx1">
                    <a:lumMod val="75000"/>
                    <a:lumOff val="25000"/>
                  </a:schemeClr>
                </a:solidFill>
              </a:rPr>
              <a:t>Conclusion</a:t>
            </a:r>
            <a:endParaRPr lang="en-GB" dirty="0">
              <a:solidFill>
                <a:schemeClr val="tx1">
                  <a:lumMod val="75000"/>
                  <a:lumOff val="25000"/>
                </a:schemeClr>
              </a:solidFill>
            </a:endParaRPr>
          </a:p>
        </p:txBody>
      </p:sp>
      <p:sp>
        <p:nvSpPr>
          <p:cNvPr id="3" name="Content Placeholder 2"/>
          <p:cNvSpPr>
            <a:spLocks noGrp="1"/>
          </p:cNvSpPr>
          <p:nvPr>
            <p:ph idx="1"/>
          </p:nvPr>
        </p:nvSpPr>
        <p:spPr>
          <a:xfrm>
            <a:off x="457200" y="1730374"/>
            <a:ext cx="8229600" cy="4849719"/>
          </a:xfrm>
        </p:spPr>
        <p:txBody>
          <a:bodyPr>
            <a:normAutofit/>
          </a:bodyPr>
          <a:lstStyle/>
          <a:p>
            <a:pPr>
              <a:buNone/>
            </a:pPr>
            <a:r>
              <a:rPr lang="en-GB" sz="2400" dirty="0" smtClean="0">
                <a:solidFill>
                  <a:srgbClr val="000000"/>
                </a:solidFill>
              </a:rPr>
              <a:t>Ultimately the current draft ESSs:</a:t>
            </a:r>
          </a:p>
          <a:p>
            <a:pPr>
              <a:buNone/>
            </a:pPr>
            <a:endParaRPr lang="en-GB" sz="2400" dirty="0" smtClean="0">
              <a:solidFill>
                <a:srgbClr val="000000"/>
              </a:solidFill>
            </a:endParaRPr>
          </a:p>
          <a:p>
            <a:r>
              <a:rPr lang="en-GB" sz="2000" b="1" dirty="0" smtClean="0">
                <a:solidFill>
                  <a:srgbClr val="000000"/>
                </a:solidFill>
              </a:rPr>
              <a:t>Empower a borrower </a:t>
            </a:r>
            <a:r>
              <a:rPr lang="en-GB" sz="2000" dirty="0" smtClean="0">
                <a:solidFill>
                  <a:srgbClr val="000000"/>
                </a:solidFill>
              </a:rPr>
              <a:t>who has shown itself to violate the rights of the beneficiaries</a:t>
            </a:r>
          </a:p>
          <a:p>
            <a:r>
              <a:rPr lang="en-GB" sz="2000" b="1" dirty="0" smtClean="0">
                <a:solidFill>
                  <a:srgbClr val="000000"/>
                </a:solidFill>
              </a:rPr>
              <a:t>Empower a management </a:t>
            </a:r>
            <a:r>
              <a:rPr lang="en-GB" sz="2000" dirty="0" smtClean="0">
                <a:solidFill>
                  <a:srgbClr val="000000"/>
                </a:solidFill>
              </a:rPr>
              <a:t>who has shown an inability to recognise, understand, and act upon the situation of the beneficiaries, and an inability to act on the assessment of the Bank’s Inspection Panel findings</a:t>
            </a:r>
          </a:p>
          <a:p>
            <a:r>
              <a:rPr lang="en-GB" sz="2000" dirty="0" smtClean="0">
                <a:solidFill>
                  <a:srgbClr val="000000"/>
                </a:solidFill>
              </a:rPr>
              <a:t>And </a:t>
            </a:r>
            <a:r>
              <a:rPr lang="en-GB" sz="2000" b="1" dirty="0" smtClean="0">
                <a:solidFill>
                  <a:srgbClr val="000000"/>
                </a:solidFill>
              </a:rPr>
              <a:t>disempower</a:t>
            </a:r>
            <a:r>
              <a:rPr lang="en-GB" sz="2000" dirty="0" smtClean="0">
                <a:solidFill>
                  <a:srgbClr val="000000"/>
                </a:solidFill>
              </a:rPr>
              <a:t> the only form of recourse </a:t>
            </a:r>
            <a:r>
              <a:rPr lang="en-GB" sz="2000" b="1" dirty="0" smtClean="0">
                <a:solidFill>
                  <a:srgbClr val="000000"/>
                </a:solidFill>
              </a:rPr>
              <a:t>the</a:t>
            </a:r>
            <a:r>
              <a:rPr lang="en-GB" sz="2000" dirty="0" smtClean="0">
                <a:solidFill>
                  <a:srgbClr val="000000"/>
                </a:solidFill>
              </a:rPr>
              <a:t> </a:t>
            </a:r>
            <a:r>
              <a:rPr lang="en-GB" sz="2000" b="1" dirty="0" smtClean="0">
                <a:solidFill>
                  <a:srgbClr val="000000"/>
                </a:solidFill>
              </a:rPr>
              <a:t>beneficiaries</a:t>
            </a:r>
            <a:r>
              <a:rPr lang="en-GB" sz="2000" dirty="0" smtClean="0">
                <a:solidFill>
                  <a:srgbClr val="000000"/>
                </a:solidFill>
              </a:rPr>
              <a:t> have in the event that the Bank and the Borrower do what they have historically done!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5564"/>
            <a:ext cx="8229600" cy="4560599"/>
          </a:xfrm>
        </p:spPr>
        <p:txBody>
          <a:bodyPr/>
          <a:lstStyle/>
          <a:p>
            <a:pPr>
              <a:buNone/>
            </a:pPr>
            <a:r>
              <a:rPr lang="en-GB" sz="2400" dirty="0">
                <a:solidFill>
                  <a:srgbClr val="000000"/>
                </a:solidFill>
              </a:rPr>
              <a:t>As a result it </a:t>
            </a:r>
            <a:r>
              <a:rPr lang="en-GB" sz="2400" dirty="0" smtClean="0">
                <a:solidFill>
                  <a:srgbClr val="000000"/>
                </a:solidFill>
              </a:rPr>
              <a:t>is more </a:t>
            </a:r>
            <a:r>
              <a:rPr lang="en-GB" sz="2400" dirty="0">
                <a:solidFill>
                  <a:srgbClr val="000000"/>
                </a:solidFill>
              </a:rPr>
              <a:t>likely that this would happen again under the current ESSs. The ESSs would have been:</a:t>
            </a:r>
          </a:p>
          <a:p>
            <a:pPr marL="914400" lvl="1" indent="-457200">
              <a:buFont typeface="+mj-lt"/>
              <a:buAutoNum type="arabicParenR"/>
            </a:pPr>
            <a:r>
              <a:rPr lang="en-GB" sz="2000" dirty="0">
                <a:solidFill>
                  <a:srgbClr val="000000"/>
                </a:solidFill>
              </a:rPr>
              <a:t>Less likely to prevent the human rights violations from taking place &amp; </a:t>
            </a:r>
          </a:p>
          <a:p>
            <a:pPr marL="914400" lvl="1" indent="-457200">
              <a:buFont typeface="+mj-lt"/>
              <a:buAutoNum type="arabicParenR"/>
            </a:pPr>
            <a:r>
              <a:rPr lang="en-GB" sz="2000" dirty="0">
                <a:solidFill>
                  <a:srgbClr val="000000"/>
                </a:solidFill>
              </a:rPr>
              <a:t>Less likely to to find redress after the fact.  </a:t>
            </a:r>
          </a:p>
          <a:p>
            <a:pPr>
              <a:buNone/>
            </a:pPr>
            <a:endParaRPr lang="en-GB" sz="2400" b="1" dirty="0" smtClean="0">
              <a:solidFill>
                <a:srgbClr val="000000"/>
              </a:solidFill>
            </a:endParaRPr>
          </a:p>
          <a:p>
            <a:pPr>
              <a:buNone/>
            </a:pPr>
            <a:r>
              <a:rPr lang="en-GB" sz="2400" b="1" dirty="0" smtClean="0">
                <a:solidFill>
                  <a:srgbClr val="000000"/>
                </a:solidFill>
              </a:rPr>
              <a:t>This </a:t>
            </a:r>
            <a:r>
              <a:rPr lang="en-GB" sz="2400" b="1" dirty="0">
                <a:solidFill>
                  <a:srgbClr val="000000"/>
                </a:solidFill>
              </a:rPr>
              <a:t>does not </a:t>
            </a:r>
            <a:r>
              <a:rPr lang="en-GB" sz="2400" b="1" dirty="0" smtClean="0">
                <a:solidFill>
                  <a:srgbClr val="000000"/>
                </a:solidFill>
              </a:rPr>
              <a:t>suggest that the proposed ESS can possibly lead to the improvement in Bank performance in social and environmental outcomes that is so desperately needed. </a:t>
            </a:r>
            <a:endParaRPr lang="en-GB" sz="2400" b="1"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424897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04-cherangani.jpg"/>
          <p:cNvPicPr>
            <a:picLocks noChangeAspect="1" noChangeArrowheads="1"/>
          </p:cNvPicPr>
          <p:nvPr/>
        </p:nvPicPr>
        <p:blipFill>
          <a:blip r:embed="rId2" cstate="print"/>
          <a:srcRect/>
          <a:stretch>
            <a:fillRect/>
          </a:stretch>
        </p:blipFill>
        <p:spPr bwMode="auto">
          <a:xfrm>
            <a:off x="157660" y="175651"/>
            <a:ext cx="8828690" cy="5319287"/>
          </a:xfrm>
          <a:prstGeom prst="rect">
            <a:avLst/>
          </a:prstGeom>
          <a:noFill/>
        </p:spPr>
      </p:pic>
      <p:sp>
        <p:nvSpPr>
          <p:cNvPr id="3" name="TextBox 2"/>
          <p:cNvSpPr txBox="1"/>
          <p:nvPr/>
        </p:nvSpPr>
        <p:spPr>
          <a:xfrm>
            <a:off x="157660" y="5494938"/>
            <a:ext cx="8828690" cy="1323439"/>
          </a:xfrm>
          <a:prstGeom prst="rect">
            <a:avLst/>
          </a:prstGeom>
          <a:noFill/>
        </p:spPr>
        <p:txBody>
          <a:bodyPr wrap="square" rtlCol="0">
            <a:spAutoFit/>
          </a:bodyPr>
          <a:lstStyle/>
          <a:p>
            <a:pPr algn="ctr"/>
            <a:r>
              <a:rPr lang="en-GB" sz="8000" dirty="0" smtClean="0">
                <a:solidFill>
                  <a:schemeClr val="tx1">
                    <a:lumMod val="75000"/>
                    <a:lumOff val="25000"/>
                  </a:schemeClr>
                </a:solidFill>
              </a:rPr>
              <a:t>Cherangany Hills</a:t>
            </a:r>
            <a:endParaRPr lang="en-GB"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75000"/>
                    <a:lumOff val="25000"/>
                  </a:schemeClr>
                </a:solidFill>
              </a:rPr>
              <a:t>The Sengwer </a:t>
            </a:r>
            <a:r>
              <a:rPr lang="en-GB" sz="2800" dirty="0" smtClean="0">
                <a:solidFill>
                  <a:schemeClr val="tx1">
                    <a:lumMod val="75000"/>
                    <a:lumOff val="25000"/>
                  </a:schemeClr>
                </a:solidFill>
              </a:rPr>
              <a:t>(The Bereft)</a:t>
            </a:r>
            <a:endParaRPr lang="en-GB"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p>
            <a:pPr>
              <a:buNone/>
            </a:pPr>
            <a:endParaRPr lang="en-GB" sz="2000" dirty="0" smtClean="0"/>
          </a:p>
          <a:p>
            <a:r>
              <a:rPr lang="en-US" sz="2000" dirty="0" smtClean="0"/>
              <a:t>Traditionally </a:t>
            </a:r>
            <a:r>
              <a:rPr lang="en-US" sz="2000" b="1" dirty="0" smtClean="0"/>
              <a:t>hunter-gatherer people</a:t>
            </a:r>
            <a:r>
              <a:rPr lang="en-US" sz="2000" dirty="0" smtClean="0"/>
              <a:t>, whose ancestral lands are located in the Rift Valley province in western Kenya, in and around the forests of the Cherangany Hills. </a:t>
            </a:r>
          </a:p>
          <a:p>
            <a:r>
              <a:rPr lang="en-US" sz="2000" dirty="0" smtClean="0"/>
              <a:t>Keeping bees and gathering wild forest honey has traditionally been an important part of their way of life. Sengwer livelihoods now also include some pastoralism and cultivation.</a:t>
            </a:r>
          </a:p>
          <a:p>
            <a:r>
              <a:rPr lang="en-US" sz="2000" dirty="0" smtClean="0"/>
              <a:t>The 2009 census registered a total population of </a:t>
            </a:r>
            <a:r>
              <a:rPr lang="en-US" sz="2000" b="1" dirty="0" smtClean="0"/>
              <a:t>33,187 Sengwer</a:t>
            </a:r>
            <a:r>
              <a:rPr lang="en-US" sz="2000" dirty="0" smtClean="0"/>
              <a:t>. </a:t>
            </a:r>
          </a:p>
          <a:p>
            <a:r>
              <a:rPr lang="en-US" sz="2000" dirty="0" smtClean="0"/>
              <a:t>Dispossession and encroachment onto the traditional lands of the Sengwer (in and around the region of the Cherangany Hills) took place under British </a:t>
            </a:r>
            <a:r>
              <a:rPr lang="en-US" sz="2000" b="1" dirty="0" smtClean="0"/>
              <a:t>colonial rule</a:t>
            </a:r>
            <a:r>
              <a:rPr lang="en-US" sz="2000" dirty="0" smtClean="0"/>
              <a:t>, and have continued </a:t>
            </a:r>
            <a:r>
              <a:rPr lang="en-US" sz="2000" b="1" dirty="0" smtClean="0"/>
              <a:t>post-independence</a:t>
            </a:r>
            <a:r>
              <a:rPr lang="en-US" sz="2000" dirty="0" smtClean="0"/>
              <a:t> (1964 Forest Reserve), including with the arrival of </a:t>
            </a:r>
            <a:r>
              <a:rPr lang="en-US" sz="2000" b="1" dirty="0" smtClean="0"/>
              <a:t>internal migrants </a:t>
            </a:r>
            <a:r>
              <a:rPr lang="en-US" sz="2000" dirty="0" smtClean="0"/>
              <a:t>and </a:t>
            </a:r>
            <a:r>
              <a:rPr lang="en-US" sz="2000" b="1" dirty="0" smtClean="0"/>
              <a:t>internally displaced people</a:t>
            </a:r>
            <a:r>
              <a:rPr lang="en-US" sz="2000" dirty="0" smtClean="0"/>
              <a:t>. </a:t>
            </a:r>
          </a:p>
          <a:p>
            <a:endParaRPr lang="en-US" sz="2000" dirty="0" smtClean="0"/>
          </a:p>
          <a:p>
            <a:endParaRPr lang="en-GB"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chemeClr val="tx1">
                    <a:lumMod val="75000"/>
                    <a:lumOff val="25000"/>
                  </a:schemeClr>
                </a:solidFill>
              </a:rPr>
              <a:t>Government of Kenya </a:t>
            </a:r>
            <a:r>
              <a:rPr lang="en-GB" sz="2800" dirty="0" smtClean="0">
                <a:solidFill>
                  <a:schemeClr val="tx1">
                    <a:lumMod val="75000"/>
                    <a:lumOff val="25000"/>
                  </a:schemeClr>
                </a:solidFill>
              </a:rPr>
              <a:t>(The Borrower)</a:t>
            </a:r>
            <a:endParaRPr lang="en-GB" dirty="0">
              <a:solidFill>
                <a:schemeClr val="tx1">
                  <a:lumMod val="75000"/>
                  <a:lumOff val="25000"/>
                </a:schemeClr>
              </a:solidFill>
            </a:endParaRPr>
          </a:p>
        </p:txBody>
      </p:sp>
      <p:sp>
        <p:nvSpPr>
          <p:cNvPr id="4" name="Content Placeholder 3"/>
          <p:cNvSpPr>
            <a:spLocks noGrp="1"/>
          </p:cNvSpPr>
          <p:nvPr>
            <p:ph idx="1"/>
          </p:nvPr>
        </p:nvSpPr>
        <p:spPr/>
        <p:txBody>
          <a:bodyPr>
            <a:normAutofit/>
          </a:bodyPr>
          <a:lstStyle/>
          <a:p>
            <a:r>
              <a:rPr lang="en-US" sz="2000" b="1" dirty="0" smtClean="0"/>
              <a:t>Evictions</a:t>
            </a:r>
            <a:r>
              <a:rPr lang="en-US" sz="2000" dirty="0" smtClean="0"/>
              <a:t> of all occupants including traditional forest dwellers</a:t>
            </a:r>
          </a:p>
          <a:p>
            <a:r>
              <a:rPr lang="en-US" sz="2000" b="1" dirty="0" smtClean="0"/>
              <a:t>Resettlement schemes </a:t>
            </a:r>
            <a:r>
              <a:rPr lang="en-US" sz="2000" dirty="0" smtClean="0"/>
              <a:t>– badly designed, inadequate or corrupted before they begin</a:t>
            </a:r>
          </a:p>
          <a:p>
            <a:r>
              <a:rPr lang="en-US" sz="2000" b="1" dirty="0" smtClean="0"/>
              <a:t>Compensation</a:t>
            </a:r>
            <a:r>
              <a:rPr lang="en-US" sz="2000" dirty="0" smtClean="0"/>
              <a:t> as enticement – but neither enough to be fair nor appropriate to meet ancestral rights </a:t>
            </a:r>
          </a:p>
          <a:p>
            <a:r>
              <a:rPr lang="en-US" sz="2000" b="1" dirty="0" smtClean="0"/>
              <a:t>Out-dated conservation strategies</a:t>
            </a:r>
            <a:r>
              <a:rPr lang="en-US" sz="2000" dirty="0" smtClean="0"/>
              <a:t>: e.g. based on idea that</a:t>
            </a:r>
          </a:p>
          <a:p>
            <a:pPr marL="0" indent="0">
              <a:buNone/>
            </a:pPr>
            <a:r>
              <a:rPr lang="en-US" sz="2000" dirty="0" smtClean="0"/>
              <a:t>	(a) Only the State can own Protected Areas; </a:t>
            </a:r>
          </a:p>
          <a:p>
            <a:pPr marL="0" indent="0">
              <a:buNone/>
            </a:pPr>
            <a:r>
              <a:rPr lang="en-US" sz="2000" dirty="0" smtClean="0"/>
              <a:t>	(b) Forests must be empty of people to be conserved; </a:t>
            </a:r>
          </a:p>
          <a:p>
            <a:pPr marL="0" indent="0">
              <a:buNone/>
            </a:pPr>
            <a:r>
              <a:rPr lang="en-US" sz="2000" dirty="0" smtClean="0"/>
              <a:t>	(c) </a:t>
            </a:r>
            <a:r>
              <a:rPr lang="en-US" sz="2000" i="1" dirty="0" smtClean="0"/>
              <a:t>All </a:t>
            </a:r>
            <a:r>
              <a:rPr lang="en-US" sz="2000" dirty="0" smtClean="0"/>
              <a:t>occupants are squatters, etc.</a:t>
            </a:r>
          </a:p>
          <a:p>
            <a:pPr marL="0" indent="0">
              <a:buNone/>
            </a:pPr>
            <a:endParaRPr lang="en-US" sz="1800" dirty="0" smtClean="0"/>
          </a:p>
          <a:p>
            <a:endParaRPr lang="en-GB" sz="1800" dirty="0" smtClean="0"/>
          </a:p>
          <a:p>
            <a:pPr marL="0" indent="0">
              <a:buNone/>
            </a:pPr>
            <a:endParaRPr lang="en-US" sz="1800" dirty="0" smtClean="0"/>
          </a:p>
          <a:p>
            <a:endParaRPr lang="en-GB" sz="1800" dirty="0"/>
          </a:p>
        </p:txBody>
      </p:sp>
    </p:spTree>
    <p:extLst>
      <p:ext uri="{BB962C8B-B14F-4D97-AF65-F5344CB8AC3E}">
        <p14:creationId xmlns:p14="http://schemas.microsoft.com/office/powerpoint/2010/main" val="343735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87" y="274638"/>
            <a:ext cx="8637831" cy="1007399"/>
          </a:xfrm>
        </p:spPr>
        <p:txBody>
          <a:bodyPr>
            <a:noAutofit/>
          </a:bodyPr>
          <a:lstStyle/>
          <a:p>
            <a:r>
              <a:rPr lang="en-US" sz="3200" b="1" dirty="0" smtClean="0">
                <a:solidFill>
                  <a:srgbClr val="000000"/>
                </a:solidFill>
              </a:rPr>
              <a:t>Natural Resource Management Project </a:t>
            </a:r>
            <a:r>
              <a:rPr lang="en-US" sz="2800" b="1" dirty="0" smtClean="0">
                <a:solidFill>
                  <a:srgbClr val="000000"/>
                </a:solidFill>
              </a:rPr>
              <a:t>(</a:t>
            </a:r>
            <a:r>
              <a:rPr lang="en-GB" sz="2800" b="1" dirty="0" smtClean="0">
                <a:solidFill>
                  <a:srgbClr val="000000"/>
                </a:solidFill>
              </a:rPr>
              <a:t>The Bank)</a:t>
            </a:r>
            <a:endParaRPr lang="en-GB" sz="2800" b="1" dirty="0">
              <a:solidFill>
                <a:srgbClr val="000000"/>
              </a:solidFill>
            </a:endParaRPr>
          </a:p>
        </p:txBody>
      </p:sp>
      <p:sp>
        <p:nvSpPr>
          <p:cNvPr id="3" name="Content Placeholder 2"/>
          <p:cNvSpPr>
            <a:spLocks noGrp="1"/>
          </p:cNvSpPr>
          <p:nvPr>
            <p:ph idx="1"/>
          </p:nvPr>
        </p:nvSpPr>
        <p:spPr>
          <a:xfrm>
            <a:off x="457200" y="1282038"/>
            <a:ext cx="8229600" cy="5276418"/>
          </a:xfrm>
        </p:spPr>
        <p:txBody>
          <a:bodyPr>
            <a:normAutofit/>
          </a:bodyPr>
          <a:lstStyle/>
          <a:p>
            <a:pPr algn="just">
              <a:buNone/>
            </a:pPr>
            <a:r>
              <a:rPr lang="en-GB" sz="2400" dirty="0">
                <a:solidFill>
                  <a:srgbClr val="000000"/>
                </a:solidFill>
              </a:rPr>
              <a:t>S</a:t>
            </a:r>
            <a:r>
              <a:rPr lang="en-GB" sz="2400" dirty="0" smtClean="0">
                <a:solidFill>
                  <a:srgbClr val="000000"/>
                </a:solidFill>
              </a:rPr>
              <a:t>tarted in 2007. It’s stated objective was to </a:t>
            </a:r>
            <a:r>
              <a:rPr lang="en-US" sz="2400" dirty="0" smtClean="0">
                <a:solidFill>
                  <a:srgbClr val="000000"/>
                </a:solidFill>
              </a:rPr>
              <a:t>enhance:</a:t>
            </a:r>
          </a:p>
          <a:p>
            <a:pPr algn="just">
              <a:buNone/>
            </a:pPr>
            <a:r>
              <a:rPr lang="en-US" sz="2400" dirty="0" smtClean="0">
                <a:solidFill>
                  <a:srgbClr val="000000"/>
                </a:solidFill>
              </a:rPr>
              <a:t> “</a:t>
            </a:r>
            <a:r>
              <a:rPr lang="en-US" sz="2400" b="1" dirty="0" smtClean="0">
                <a:solidFill>
                  <a:srgbClr val="000000"/>
                </a:solidFill>
              </a:rPr>
              <a:t>institutional capacity </a:t>
            </a:r>
            <a:r>
              <a:rPr lang="en-US" sz="2400" dirty="0" smtClean="0">
                <a:solidFill>
                  <a:srgbClr val="000000"/>
                </a:solidFill>
              </a:rPr>
              <a:t>to manage water and forest resources, reduce the incidence and severity of water shocks such as drought, floods and water shortage in river catchments and </a:t>
            </a:r>
            <a:r>
              <a:rPr lang="en-US" sz="2400" b="1" dirty="0" smtClean="0">
                <a:solidFill>
                  <a:srgbClr val="000000"/>
                </a:solidFill>
              </a:rPr>
              <a:t>improve the livelihoods </a:t>
            </a:r>
            <a:r>
              <a:rPr lang="en-US" sz="2400" dirty="0" smtClean="0">
                <a:solidFill>
                  <a:srgbClr val="000000"/>
                </a:solidFill>
              </a:rPr>
              <a:t>of communities participating in the </a:t>
            </a:r>
            <a:r>
              <a:rPr lang="en-US" sz="2400" b="1" dirty="0" smtClean="0">
                <a:solidFill>
                  <a:srgbClr val="000000"/>
                </a:solidFill>
              </a:rPr>
              <a:t>co-management</a:t>
            </a:r>
            <a:r>
              <a:rPr lang="en-US" sz="2400" dirty="0" smtClean="0">
                <a:solidFill>
                  <a:srgbClr val="000000"/>
                </a:solidFill>
              </a:rPr>
              <a:t> of water and forest resources.”</a:t>
            </a:r>
          </a:p>
          <a:p>
            <a:pPr algn="just">
              <a:buNone/>
            </a:pPr>
            <a:endParaRPr lang="en-GB" sz="2400" dirty="0" smtClean="0">
              <a:solidFill>
                <a:srgbClr val="000000"/>
              </a:solidFill>
            </a:endParaRPr>
          </a:p>
          <a:p>
            <a:pPr algn="just">
              <a:buNone/>
            </a:pPr>
            <a:endParaRPr lang="en-US" sz="2400" dirty="0" smtClean="0">
              <a:solidFill>
                <a:srgbClr val="000000"/>
              </a:solidFill>
            </a:endParaRPr>
          </a:p>
          <a:p>
            <a:pPr algn="just">
              <a:buNone/>
            </a:pPr>
            <a:endParaRPr lang="en-GB" sz="2400" dirty="0" smtClean="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2126"/>
            <a:ext cx="8229600" cy="5634038"/>
          </a:xfrm>
        </p:spPr>
        <p:txBody>
          <a:bodyPr>
            <a:noAutofit/>
          </a:bodyPr>
          <a:lstStyle/>
          <a:p>
            <a:pPr algn="just">
              <a:buNone/>
            </a:pPr>
            <a:r>
              <a:rPr lang="en-GB" sz="2200" dirty="0">
                <a:solidFill>
                  <a:srgbClr val="000000"/>
                </a:solidFill>
              </a:rPr>
              <a:t>Specifically </a:t>
            </a:r>
            <a:r>
              <a:rPr lang="en-GB" sz="2200" dirty="0" smtClean="0">
                <a:solidFill>
                  <a:srgbClr val="000000"/>
                </a:solidFill>
              </a:rPr>
              <a:t>component </a:t>
            </a:r>
            <a:r>
              <a:rPr lang="en-GB" sz="2200" dirty="0">
                <a:solidFill>
                  <a:srgbClr val="000000"/>
                </a:solidFill>
              </a:rPr>
              <a:t>2  sought to operationalize the newly enacted 2005 Forest Act by helping create a transparent and accountable regulatory and institutional framework in forest resources management i.e. </a:t>
            </a:r>
            <a:r>
              <a:rPr lang="en-GB" sz="2200" b="1" dirty="0">
                <a:solidFill>
                  <a:srgbClr val="000000"/>
                </a:solidFill>
              </a:rPr>
              <a:t>moving</a:t>
            </a:r>
            <a:r>
              <a:rPr lang="en-GB" sz="2200" dirty="0">
                <a:solidFill>
                  <a:srgbClr val="000000"/>
                </a:solidFill>
              </a:rPr>
              <a:t> </a:t>
            </a:r>
            <a:r>
              <a:rPr lang="en-GB" sz="2200" b="1" dirty="0">
                <a:solidFill>
                  <a:srgbClr val="000000"/>
                </a:solidFill>
              </a:rPr>
              <a:t>from an exclusive Government conservation model to joint management with local communities </a:t>
            </a:r>
            <a:r>
              <a:rPr lang="en-GB" sz="2200" dirty="0">
                <a:solidFill>
                  <a:srgbClr val="000000"/>
                </a:solidFill>
              </a:rPr>
              <a:t>and the private sector. Among the subcomponents were: </a:t>
            </a:r>
          </a:p>
          <a:p>
            <a:pPr marL="914400" lvl="1" indent="-514350" algn="just">
              <a:buFont typeface="+mj-lt"/>
              <a:buAutoNum type="arabicParenR"/>
            </a:pPr>
            <a:r>
              <a:rPr lang="en-GB" sz="2200" dirty="0">
                <a:solidFill>
                  <a:srgbClr val="000000"/>
                </a:solidFill>
              </a:rPr>
              <a:t>supporting activities to transform the Forest Department into an accountable and semi-autonomous Kenya Forest Service (KFS)</a:t>
            </a:r>
          </a:p>
          <a:p>
            <a:pPr marL="914400" lvl="1" indent="-514350" algn="just">
              <a:buFont typeface="+mj-lt"/>
              <a:buAutoNum type="arabicParenR"/>
            </a:pPr>
            <a:r>
              <a:rPr lang="en-GB" sz="2200" dirty="0">
                <a:solidFill>
                  <a:srgbClr val="000000"/>
                </a:solidFill>
              </a:rPr>
              <a:t>identifying partnership models for community participation and benefit</a:t>
            </a:r>
          </a:p>
          <a:p>
            <a:pPr marL="914400" lvl="1" indent="-514350" algn="just">
              <a:buFont typeface="+mj-lt"/>
              <a:buAutoNum type="arabicParenR"/>
            </a:pPr>
            <a:r>
              <a:rPr lang="en-GB" sz="2200" dirty="0">
                <a:solidFill>
                  <a:srgbClr val="000000"/>
                </a:solidFill>
              </a:rPr>
              <a:t>realigning and demarcating boundaries in selected gazetted forests </a:t>
            </a:r>
          </a:p>
          <a:p>
            <a:pPr marL="914400" lvl="1" indent="-514350" algn="just">
              <a:buFont typeface="+mj-lt"/>
              <a:buAutoNum type="arabicParenR"/>
            </a:pPr>
            <a:r>
              <a:rPr lang="en-GB" sz="2200" dirty="0">
                <a:solidFill>
                  <a:srgbClr val="000000"/>
                </a:solidFill>
              </a:rPr>
              <a:t>supporting the </a:t>
            </a:r>
            <a:r>
              <a:rPr lang="en-GB" sz="2200" b="1" dirty="0">
                <a:solidFill>
                  <a:srgbClr val="000000"/>
                </a:solidFill>
              </a:rPr>
              <a:t>effective implementation of the Resettlement Policy Framework and developing and implementing Resettlement Action Plans</a:t>
            </a:r>
            <a:r>
              <a:rPr lang="en-GB" sz="2200" dirty="0">
                <a:solidFill>
                  <a:srgbClr val="000000"/>
                </a:solidFill>
              </a:rPr>
              <a:t>.</a:t>
            </a:r>
          </a:p>
          <a:p>
            <a:endParaRPr lang="en-US" sz="2200" dirty="0">
              <a:solidFill>
                <a:srgbClr val="000000"/>
              </a:solidFill>
            </a:endParaRPr>
          </a:p>
        </p:txBody>
      </p:sp>
    </p:spTree>
    <p:extLst>
      <p:ext uri="{BB962C8B-B14F-4D97-AF65-F5344CB8AC3E}">
        <p14:creationId xmlns:p14="http://schemas.microsoft.com/office/powerpoint/2010/main" val="1101252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solidFill>
                  <a:schemeClr val="tx1">
                    <a:lumMod val="75000"/>
                    <a:lumOff val="25000"/>
                  </a:schemeClr>
                </a:solidFill>
              </a:rPr>
              <a:t>Indigenous Peoples Planning Framework</a:t>
            </a:r>
            <a:endParaRPr lang="en-GB" sz="3600" dirty="0">
              <a:solidFill>
                <a:schemeClr val="tx1">
                  <a:lumMod val="75000"/>
                  <a:lumOff val="25000"/>
                </a:schemeClr>
              </a:solidFill>
            </a:endParaRPr>
          </a:p>
        </p:txBody>
      </p:sp>
      <p:sp>
        <p:nvSpPr>
          <p:cNvPr id="3" name="Content Placeholder 2"/>
          <p:cNvSpPr>
            <a:spLocks noGrp="1"/>
          </p:cNvSpPr>
          <p:nvPr>
            <p:ph idx="1"/>
          </p:nvPr>
        </p:nvSpPr>
        <p:spPr>
          <a:xfrm>
            <a:off x="457200" y="1417638"/>
            <a:ext cx="8229600" cy="4708525"/>
          </a:xfrm>
        </p:spPr>
        <p:txBody>
          <a:bodyPr>
            <a:noAutofit/>
          </a:bodyPr>
          <a:lstStyle/>
          <a:p>
            <a:pPr>
              <a:buNone/>
            </a:pPr>
            <a:r>
              <a:rPr lang="en-GB" sz="1800" dirty="0" smtClean="0">
                <a:solidFill>
                  <a:srgbClr val="000000"/>
                </a:solidFill>
              </a:rPr>
              <a:t>The Project’s IPPF sets out a number of obstacles and mitigation measures. It expressly describes </a:t>
            </a:r>
            <a:r>
              <a:rPr lang="en-GB" sz="1800" dirty="0">
                <a:solidFill>
                  <a:srgbClr val="000000"/>
                </a:solidFill>
              </a:rPr>
              <a:t>these obstacles </a:t>
            </a:r>
            <a:r>
              <a:rPr lang="en-GB" sz="1800" dirty="0" smtClean="0">
                <a:solidFill>
                  <a:srgbClr val="000000"/>
                </a:solidFill>
              </a:rPr>
              <a:t>as challenges that need to be overcome to </a:t>
            </a:r>
            <a:r>
              <a:rPr lang="en-GB" sz="1800" u="sng" dirty="0" smtClean="0">
                <a:solidFill>
                  <a:srgbClr val="000000"/>
                </a:solidFill>
              </a:rPr>
              <a:t>both</a:t>
            </a:r>
            <a:r>
              <a:rPr lang="en-GB" sz="1800" dirty="0" smtClean="0">
                <a:solidFill>
                  <a:srgbClr val="000000"/>
                </a:solidFill>
              </a:rPr>
              <a:t> ‘</a:t>
            </a:r>
            <a:r>
              <a:rPr lang="en-GB" sz="1800" b="1" dirty="0" smtClean="0">
                <a:solidFill>
                  <a:srgbClr val="000000"/>
                </a:solidFill>
              </a:rPr>
              <a:t>achieve project objectives and to comply with international standards (OP 4.10)</a:t>
            </a:r>
            <a:r>
              <a:rPr lang="en-GB" sz="1800" dirty="0" smtClean="0">
                <a:solidFill>
                  <a:srgbClr val="000000"/>
                </a:solidFill>
              </a:rPr>
              <a:t>’. </a:t>
            </a:r>
          </a:p>
          <a:p>
            <a:pPr>
              <a:buNone/>
            </a:pPr>
            <a:endParaRPr lang="en-GB" sz="1000" dirty="0" smtClean="0">
              <a:solidFill>
                <a:srgbClr val="000000"/>
              </a:solidFill>
            </a:endParaRPr>
          </a:p>
          <a:p>
            <a:pPr>
              <a:buNone/>
            </a:pPr>
            <a:r>
              <a:rPr lang="en-GB" sz="1800" dirty="0" smtClean="0">
                <a:solidFill>
                  <a:srgbClr val="000000"/>
                </a:solidFill>
              </a:rPr>
              <a:t>The associated ‘mitigation measures’ for the NRMP identified by the IPPF include:</a:t>
            </a:r>
          </a:p>
          <a:p>
            <a:r>
              <a:rPr lang="en-GB" sz="1800" dirty="0" smtClean="0">
                <a:solidFill>
                  <a:srgbClr val="000000"/>
                </a:solidFill>
              </a:rPr>
              <a:t>Training for </a:t>
            </a:r>
            <a:r>
              <a:rPr lang="en-GB" sz="1800" dirty="0" err="1" smtClean="0">
                <a:solidFill>
                  <a:srgbClr val="000000"/>
                </a:solidFill>
              </a:rPr>
              <a:t>GoK</a:t>
            </a:r>
            <a:r>
              <a:rPr lang="en-GB" sz="1800" dirty="0" smtClean="0">
                <a:solidFill>
                  <a:srgbClr val="000000"/>
                </a:solidFill>
              </a:rPr>
              <a:t> and other stakeholders in best practice and techniques for how to work with indigenous peoples to </a:t>
            </a:r>
            <a:r>
              <a:rPr lang="en-GB" sz="1800" b="1" dirty="0" smtClean="0">
                <a:solidFill>
                  <a:srgbClr val="000000"/>
                </a:solidFill>
              </a:rPr>
              <a:t>respect the rights, livelihoods, culture and needs </a:t>
            </a:r>
            <a:r>
              <a:rPr lang="en-GB" sz="1800" dirty="0" smtClean="0">
                <a:solidFill>
                  <a:srgbClr val="000000"/>
                </a:solidFill>
              </a:rPr>
              <a:t>of indigenous peoples;</a:t>
            </a:r>
          </a:p>
          <a:p>
            <a:r>
              <a:rPr lang="en-GB" sz="1800" dirty="0" smtClean="0">
                <a:solidFill>
                  <a:srgbClr val="000000"/>
                </a:solidFill>
              </a:rPr>
              <a:t>Using the projects as policy test-beds that will, support all necessary steps (land survey and demarcation, registration and documentation) to </a:t>
            </a:r>
            <a:r>
              <a:rPr lang="en-GB" sz="1800" b="1" dirty="0" smtClean="0">
                <a:solidFill>
                  <a:srgbClr val="000000"/>
                </a:solidFill>
              </a:rPr>
              <a:t>provide all indigenous peoples in the project area with letters of allotment, group ranch </a:t>
            </a:r>
            <a:r>
              <a:rPr lang="en-GB" sz="1800" dirty="0" smtClean="0">
                <a:solidFill>
                  <a:srgbClr val="000000"/>
                </a:solidFill>
              </a:rPr>
              <a:t>etc;</a:t>
            </a:r>
          </a:p>
          <a:p>
            <a:r>
              <a:rPr lang="en-GB" sz="1800" dirty="0" smtClean="0">
                <a:solidFill>
                  <a:srgbClr val="000000"/>
                </a:solidFill>
              </a:rPr>
              <a:t>Not supporting any activities in areas where land is contested without agreement of indigenous peoples through </a:t>
            </a:r>
            <a:r>
              <a:rPr lang="en-GB" sz="1800" b="1" dirty="0" smtClean="0">
                <a:solidFill>
                  <a:srgbClr val="000000"/>
                </a:solidFill>
              </a:rPr>
              <a:t>free, prior and informed consultations</a:t>
            </a:r>
            <a:r>
              <a:rPr lang="en-GB" sz="1800" dirty="0" smtClean="0">
                <a:solidFill>
                  <a:srgbClr val="000000"/>
                </a:solidFill>
              </a:rPr>
              <a:t>;</a:t>
            </a:r>
          </a:p>
          <a:p>
            <a:r>
              <a:rPr lang="en-GB" sz="1800" b="1" dirty="0" smtClean="0">
                <a:solidFill>
                  <a:srgbClr val="000000"/>
                </a:solidFill>
              </a:rPr>
              <a:t>Not engaging in, or supporting, any evictions </a:t>
            </a:r>
            <a:r>
              <a:rPr lang="en-GB" sz="1800" dirty="0" smtClean="0">
                <a:solidFill>
                  <a:srgbClr val="000000"/>
                </a:solidFill>
              </a:rPr>
              <a:t>of indigenous peoples from forests;</a:t>
            </a:r>
          </a:p>
          <a:p>
            <a:r>
              <a:rPr lang="en-GB" sz="1800" b="1" dirty="0" smtClean="0">
                <a:solidFill>
                  <a:srgbClr val="000000"/>
                </a:solidFill>
              </a:rPr>
              <a:t>Avoid involuntary restrictions </a:t>
            </a:r>
            <a:r>
              <a:rPr lang="en-GB" sz="1800" dirty="0" smtClean="0">
                <a:solidFill>
                  <a:srgbClr val="000000"/>
                </a:solidFill>
              </a:rPr>
              <a:t>on indigenous peoples access to protected areas, in particular to their sacred sites and forests;</a:t>
            </a:r>
            <a:endParaRPr lang="en-GB" sz="18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Project Design</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0000"/>
                </a:solidFill>
              </a:rPr>
              <a:t>As required under OP4.10, applicable Bank policy at the time, the Broad Community Support (BCS) of the residents of the </a:t>
            </a:r>
            <a:r>
              <a:rPr lang="en-US" sz="2800" dirty="0" err="1" smtClean="0">
                <a:solidFill>
                  <a:srgbClr val="000000"/>
                </a:solidFill>
              </a:rPr>
              <a:t>Cherangany</a:t>
            </a:r>
            <a:r>
              <a:rPr lang="en-US" sz="2800" dirty="0" smtClean="0">
                <a:solidFill>
                  <a:srgbClr val="000000"/>
                </a:solidFill>
              </a:rPr>
              <a:t> Hills was judged to be present.</a:t>
            </a:r>
            <a:endParaRPr lang="en-US" sz="2800" dirty="0">
              <a:solidFill>
                <a:srgbClr val="000000"/>
              </a:solidFill>
            </a:endParaRPr>
          </a:p>
        </p:txBody>
      </p:sp>
    </p:spTree>
    <p:extLst>
      <p:ext uri="{BB962C8B-B14F-4D97-AF65-F5344CB8AC3E}">
        <p14:creationId xmlns:p14="http://schemas.microsoft.com/office/powerpoint/2010/main" val="4031025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2150</Words>
  <Application>Microsoft Macintosh PowerPoint</Application>
  <PresentationFormat>On-screen Show (4:3)</PresentationFormat>
  <Paragraphs>143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bank, the borrower, and the bereft   Kenya’s Natural Resource Management Project  </vt:lpstr>
      <vt:lpstr>PowerPoint Presentation</vt:lpstr>
      <vt:lpstr>PowerPoint Presentation</vt:lpstr>
      <vt:lpstr>The Sengwer (The Bereft)</vt:lpstr>
      <vt:lpstr>Government of Kenya (The Borrower)</vt:lpstr>
      <vt:lpstr>Natural Resource Management Project (The Bank)</vt:lpstr>
      <vt:lpstr>PowerPoint Presentation</vt:lpstr>
      <vt:lpstr>Indigenous Peoples Planning Framework</vt:lpstr>
      <vt:lpstr>2007 Project Design</vt:lpstr>
      <vt:lpstr>Restructuring</vt:lpstr>
      <vt:lpstr>2011 Project Re-design</vt:lpstr>
      <vt:lpstr>Community Experience</vt:lpstr>
      <vt:lpstr>Inspection Panel</vt:lpstr>
      <vt:lpstr>PowerPoint Presentation</vt:lpstr>
      <vt:lpstr>What went wrong?</vt:lpstr>
      <vt:lpstr>Inspection Panel Outcome</vt:lpstr>
      <vt:lpstr>What would have happened under this project if the newly proposed ESS7 was applicable instead of OP4.10?</vt:lpstr>
      <vt:lpstr>First let us assume..</vt:lpstr>
      <vt:lpstr>IF ESS7 was applied in full</vt:lpstr>
      <vt:lpstr>The ‘alternative approach’</vt:lpstr>
      <vt:lpstr>Under the ‘alternative approach’</vt:lpstr>
      <vt:lpstr>ESS1</vt:lpstr>
      <vt:lpstr>ESS5</vt:lpstr>
      <vt:lpstr>ESS6</vt:lpstr>
      <vt:lpstr>Implications for the Inspection Panel</vt:lpstr>
      <vt:lpstr>Conclusion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evictions a sustainable path to conservation or community land rights?   Forest Dwellers &amp; Forest Reserves in Kenya</dc:title>
  <dc:subject/>
  <dc:creator>Justin Kenrick</dc:creator>
  <cp:keywords/>
  <dc:description/>
  <cp:lastModifiedBy>Natalie Bugalski</cp:lastModifiedBy>
  <cp:revision>76</cp:revision>
  <dcterms:created xsi:type="dcterms:W3CDTF">2014-01-27T21:10:24Z</dcterms:created>
  <dcterms:modified xsi:type="dcterms:W3CDTF">2014-10-13T16:16:51Z</dcterms:modified>
  <cp:category/>
</cp:coreProperties>
</file>