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8EC6-E1CA-49BD-BE8C-482B1284B742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ECE8-04AC-445B-B756-3B8AB926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8EC6-E1CA-49BD-BE8C-482B1284B742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ECE8-04AC-445B-B756-3B8AB926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8EC6-E1CA-49BD-BE8C-482B1284B742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ECE8-04AC-445B-B756-3B8AB926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8EC6-E1CA-49BD-BE8C-482B1284B742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ECE8-04AC-445B-B756-3B8AB926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8EC6-E1CA-49BD-BE8C-482B1284B742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ECE8-04AC-445B-B756-3B8AB926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8EC6-E1CA-49BD-BE8C-482B1284B742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ECE8-04AC-445B-B756-3B8AB926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8EC6-E1CA-49BD-BE8C-482B1284B742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ECE8-04AC-445B-B756-3B8AB926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8EC6-E1CA-49BD-BE8C-482B1284B742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ECE8-04AC-445B-B756-3B8AB926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8EC6-E1CA-49BD-BE8C-482B1284B742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ECE8-04AC-445B-B756-3B8AB926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8EC6-E1CA-49BD-BE8C-482B1284B742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ECE8-04AC-445B-B756-3B8AB926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8EC6-E1CA-49BD-BE8C-482B1284B742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ECE8-04AC-445B-B756-3B8AB926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98EC6-E1CA-49BD-BE8C-482B1284B742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ECE8-04AC-445B-B756-3B8AB9264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WORLD BANK AND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NAM THEUN 2 IN LAOS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62000"/>
            <a:ext cx="6172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Where does the POE stand?</a:t>
            </a:r>
            <a:endParaRPr lang="en-US" sz="2800" dirty="0"/>
          </a:p>
          <a:p>
            <a:endParaRPr lang="en-US" sz="2000" dirty="0" smtClean="0"/>
          </a:p>
          <a:p>
            <a:r>
              <a:rPr lang="en-US" sz="2000" dirty="0" smtClean="0"/>
              <a:t>“</a:t>
            </a:r>
            <a:r>
              <a:rPr lang="en-US" sz="2000" i="1" dirty="0" smtClean="0"/>
              <a:t>Nam Theun 2 confirmed my longstanding suspicion that the task of building a large dam is just too complex and too damaging to priceless natural  resources</a:t>
            </a:r>
            <a:r>
              <a:rPr lang="en-US" sz="2000" dirty="0" smtClean="0"/>
              <a:t>.”    </a:t>
            </a:r>
          </a:p>
          <a:p>
            <a:endParaRPr lang="en-US" sz="2000" dirty="0" smtClean="0"/>
          </a:p>
          <a:p>
            <a:r>
              <a:rPr lang="en-US" sz="2000" dirty="0" smtClean="0"/>
              <a:t>-- Dr. Thayer Scudder, New York Times, August 24, 2014.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Dr. Scudder, a prominent POE member/hydropower expert  has came out against NT2 saying it had failed to meet its social and environmental goals and describing it as his “final disappointment” in a long career of trying to make hydropower projects work better.</a:t>
            </a:r>
          </a:p>
          <a:p>
            <a:endParaRPr lang="en-US" sz="2000" dirty="0"/>
          </a:p>
          <a:p>
            <a:r>
              <a:rPr lang="en-US" sz="2000" dirty="0" smtClean="0"/>
              <a:t>Recent POE reports confirm it is not just Dr. Scudder but the entire POE that has developed substantial criticisms of NT2.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990600"/>
            <a:ext cx="6553200" cy="569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Ongoing problems with resettlement </a:t>
            </a:r>
            <a:r>
              <a:rPr lang="en-US" sz="2800" b="1" dirty="0" smtClean="0"/>
              <a:t> on the Nakai </a:t>
            </a:r>
            <a:r>
              <a:rPr lang="en-US" sz="2800" b="1" dirty="0"/>
              <a:t>Plateau</a:t>
            </a:r>
            <a:endParaRPr lang="en-US" sz="2800" dirty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Failure </a:t>
            </a:r>
            <a:r>
              <a:rPr lang="en-US" sz="2000" dirty="0"/>
              <a:t>to fully restore or improve livelihoods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Short term income gains due to the unsustainable harvesting of tropical hardwoods in the protected </a:t>
            </a:r>
            <a:r>
              <a:rPr lang="en-US" sz="2000" dirty="0" smtClean="0"/>
              <a:t>area (at expense of conservation goals).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Ongoing land </a:t>
            </a:r>
            <a:r>
              <a:rPr lang="en-US" sz="2000" dirty="0" smtClean="0"/>
              <a:t> fertility/production issues.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Emphasis on infrastructure (houses, schools, roads, etc.) rather than livelihood/income issues.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Active engagement/involvement of POE has helped keep things from being even worse. 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352800"/>
            <a:ext cx="739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Conservation </a:t>
            </a:r>
            <a:r>
              <a:rPr lang="en-US" sz="2800" b="1" dirty="0" smtClean="0"/>
              <a:t>Debacle</a:t>
            </a:r>
            <a:endParaRPr lang="en-US" sz="2800" dirty="0"/>
          </a:p>
          <a:p>
            <a:endParaRPr lang="en-US" sz="2000" dirty="0" smtClean="0"/>
          </a:p>
          <a:p>
            <a:r>
              <a:rPr lang="en-US" sz="2000" dirty="0" smtClean="0"/>
              <a:t>One of the most important conservation areas in mainland Southeast Asia severely impacted. NT2 conservation </a:t>
            </a:r>
            <a:r>
              <a:rPr lang="en-US" sz="2000" dirty="0"/>
              <a:t>funds used to build </a:t>
            </a:r>
            <a:r>
              <a:rPr lang="en-US" sz="2000" dirty="0" smtClean="0"/>
              <a:t>roads—facilitating trade </a:t>
            </a:r>
            <a:r>
              <a:rPr lang="en-US" sz="2000" dirty="0"/>
              <a:t>in </a:t>
            </a:r>
            <a:r>
              <a:rPr lang="en-US" sz="2000" dirty="0" smtClean="0"/>
              <a:t>rare </a:t>
            </a:r>
            <a:r>
              <a:rPr lang="en-US" sz="2000" dirty="0"/>
              <a:t>hardwoods </a:t>
            </a:r>
            <a:r>
              <a:rPr lang="en-US" sz="2000" dirty="0" smtClean="0"/>
              <a:t>and wildlife.</a:t>
            </a:r>
          </a:p>
          <a:p>
            <a:endParaRPr lang="en-US" sz="2000" dirty="0"/>
          </a:p>
          <a:p>
            <a:r>
              <a:rPr lang="en-US" sz="2000" dirty="0" smtClean="0"/>
              <a:t>NT2 funded Watershed </a:t>
            </a:r>
            <a:r>
              <a:rPr lang="en-US" sz="2000" dirty="0"/>
              <a:t>Management Protection Agency so riddled with corruption and malfeasance that </a:t>
            </a:r>
            <a:r>
              <a:rPr lang="en-US" sz="2000" dirty="0" smtClean="0"/>
              <a:t>the POE is now calling </a:t>
            </a:r>
            <a:r>
              <a:rPr lang="en-US" sz="2000" dirty="0"/>
              <a:t>for its complete dismantling and restructuring.</a:t>
            </a:r>
          </a:p>
          <a:p>
            <a:endParaRPr lang="en-US" dirty="0"/>
          </a:p>
        </p:txBody>
      </p:sp>
      <p:pic>
        <p:nvPicPr>
          <p:cNvPr id="3" name="Picture 2" descr="elephants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533400"/>
            <a:ext cx="3998547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038600"/>
            <a:ext cx="624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Downstream Areas: Xe Bang Fai River Basin</a:t>
            </a:r>
            <a:endParaRPr lang="en-US" sz="2400" dirty="0"/>
          </a:p>
          <a:p>
            <a:endParaRPr lang="en-US" dirty="0" smtClean="0"/>
          </a:p>
          <a:p>
            <a:r>
              <a:rPr lang="en-US" sz="2000" dirty="0" smtClean="0"/>
              <a:t>Downstream Compensation Program terminated prematurely when allocated funds ran out in 2013—before  restoring livelihoods.</a:t>
            </a:r>
          </a:p>
          <a:p>
            <a:endParaRPr lang="en-US" sz="2000" dirty="0"/>
          </a:p>
          <a:p>
            <a:r>
              <a:rPr lang="en-US" sz="2000" dirty="0" smtClean="0"/>
              <a:t>World Bank was supportive of the early  “handover” to GOL, the POE was not.  </a:t>
            </a:r>
            <a:endParaRPr lang="en-US" sz="2000" dirty="0"/>
          </a:p>
        </p:txBody>
      </p:sp>
      <p:pic>
        <p:nvPicPr>
          <p:cNvPr id="4" name="Picture 3" descr="Xe Bang Fai 2014 26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609600"/>
            <a:ext cx="40640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533400"/>
            <a:ext cx="3429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People and Their River Revisited-2014</a:t>
            </a:r>
          </a:p>
          <a:p>
            <a:endParaRPr lang="en-US" dirty="0"/>
          </a:p>
          <a:p>
            <a:r>
              <a:rPr lang="en-US" sz="2000" dirty="0" smtClean="0"/>
              <a:t>Follow-up on 2001 study which documented the livelihood links people have to the Xe Bang Fai.</a:t>
            </a:r>
          </a:p>
          <a:p>
            <a:endParaRPr lang="en-US" sz="2000" dirty="0" smtClean="0"/>
          </a:p>
          <a:p>
            <a:r>
              <a:rPr lang="en-US" sz="2000" dirty="0" smtClean="0"/>
              <a:t>Three Lao-speaking researchers affiliated with U of Wisconsin-Madison—Ian Baird, Bruce Shoemaker and </a:t>
            </a:r>
            <a:r>
              <a:rPr lang="en-US" sz="2000" dirty="0" err="1" smtClean="0"/>
              <a:t>Kanokwan</a:t>
            </a:r>
            <a:r>
              <a:rPr lang="en-US" sz="2000" dirty="0" smtClean="0"/>
              <a:t> Manoram.</a:t>
            </a:r>
          </a:p>
          <a:p>
            <a:endParaRPr lang="en-US" sz="2000" dirty="0"/>
          </a:p>
          <a:p>
            <a:r>
              <a:rPr lang="en-US" sz="2000" dirty="0" smtClean="0"/>
              <a:t>Three weeks of independent fieldwork in January, 2014.</a:t>
            </a:r>
          </a:p>
          <a:p>
            <a:endParaRPr lang="en-US" sz="2000" dirty="0"/>
          </a:p>
          <a:p>
            <a:r>
              <a:rPr lang="en-US" sz="2000" dirty="0" smtClean="0"/>
              <a:t>Over 100 interviews conducted all along the Xe Bang Fai.</a:t>
            </a:r>
            <a:endParaRPr lang="en-US" sz="2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0999"/>
            <a:ext cx="4648200" cy="619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533400"/>
            <a:ext cx="3657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STUDY RESULTS:</a:t>
            </a:r>
          </a:p>
          <a:p>
            <a:endParaRPr lang="en-US" dirty="0"/>
          </a:p>
          <a:p>
            <a:r>
              <a:rPr lang="en-US" sz="2000" dirty="0" smtClean="0"/>
              <a:t>Interviewees report significant impacts from NT2 :</a:t>
            </a:r>
          </a:p>
          <a:p>
            <a:endParaRPr lang="en-US" sz="2000" dirty="0" smtClean="0"/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Dramatic  reductions in fish catch --previously the main cornerstone of local livelihoods.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Loss of riverbank gardens due to fluctuating water levels.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Impacts on water quality and supply.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 descr="XBF Tuk 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4356345" cy="62641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e Bang Fai 2014 06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52400"/>
            <a:ext cx="4191000" cy="3143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Xe Bang Fai 2014 06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429000"/>
            <a:ext cx="421640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57800" y="914400"/>
            <a:ext cx="3657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Loss of rainy-season rice cultivation due to excessive flooding in the Xe Bang Fai.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NT2’s Downstream Compensation Program (DSP) was inadequate -- over 90% see it as NOT making up for fisheries-related losses and other problems.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Promotion of dry season pump irrigation has failed to compensate people for the loss of rainy season rice cultivation due to high costs for electricity, fertilizer, etc.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533400"/>
            <a:ext cx="373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Women and poorer/indigenous households especially impacted—and less able to take advantage of compensation programs.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People left worse off from just below the dam all the way down to the Mekong confluence. 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Reliance on one time payments and risky development initiatives.  But impacts will continue throughout the life of the project.</a:t>
            </a:r>
            <a:endParaRPr lang="en-US" dirty="0"/>
          </a:p>
        </p:txBody>
      </p:sp>
      <p:pic>
        <p:nvPicPr>
          <p:cNvPr id="3" name="Picture 2" descr="XBF Tuk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480" y="365756"/>
            <a:ext cx="4297680" cy="62179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762000"/>
            <a:ext cx="3581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KEY POINTS:</a:t>
            </a:r>
          </a:p>
          <a:p>
            <a:endParaRPr lang="en-US" sz="2000" dirty="0"/>
          </a:p>
          <a:p>
            <a:r>
              <a:rPr lang="en-US" sz="2000" dirty="0" smtClean="0"/>
              <a:t>No substantive compensation for fishery related losses.</a:t>
            </a:r>
          </a:p>
          <a:p>
            <a:endParaRPr lang="en-US" sz="2000" dirty="0" smtClean="0"/>
          </a:p>
          <a:p>
            <a:r>
              <a:rPr lang="en-US" sz="2000" dirty="0" smtClean="0"/>
              <a:t>Following “handover” little or no GOL follow-up—compensation programs quickly terminated. Even though developers and GOL are projected to earn several billion dollars.</a:t>
            </a:r>
          </a:p>
          <a:p>
            <a:endParaRPr lang="en-US" sz="2000" dirty="0"/>
          </a:p>
          <a:p>
            <a:r>
              <a:rPr lang="en-US" sz="2000" dirty="0" smtClean="0"/>
              <a:t>Grievance process not functioning—many villagers reported fearing arrest if they complain or speak out against the project. </a:t>
            </a:r>
            <a:endParaRPr lang="en-US" sz="2000" dirty="0"/>
          </a:p>
        </p:txBody>
      </p:sp>
      <p:pic>
        <p:nvPicPr>
          <p:cNvPr id="3" name="Picture 2" descr="Xe Bang Fai 2014 04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500187"/>
            <a:ext cx="4603751" cy="34528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38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CONCLUSIONS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600200"/>
            <a:ext cx="6781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Further </a:t>
            </a:r>
            <a:r>
              <a:rPr lang="en-US" sz="2000" i="1" dirty="0" smtClean="0"/>
              <a:t>independent</a:t>
            </a:r>
            <a:r>
              <a:rPr lang="en-US" sz="2000" dirty="0" smtClean="0"/>
              <a:t> assessment of the situation is needed.</a:t>
            </a:r>
          </a:p>
          <a:p>
            <a:endParaRPr lang="en-US" sz="2000" dirty="0"/>
          </a:p>
          <a:p>
            <a:r>
              <a:rPr lang="en-US" sz="2000" dirty="0" smtClean="0"/>
              <a:t>Evidence to date—both our study and from the POE-- points to a failure of  NT2’s poverty alleviation goals and objectives.</a:t>
            </a:r>
          </a:p>
          <a:p>
            <a:endParaRPr lang="en-US" sz="2000" dirty="0"/>
          </a:p>
          <a:p>
            <a:r>
              <a:rPr lang="en-US" sz="2000" dirty="0" smtClean="0"/>
              <a:t>The World Bank failed to insure the private developers were responsible for the full costs of mitigation and compensation—externalizing costs. </a:t>
            </a:r>
          </a:p>
          <a:p>
            <a:endParaRPr lang="en-US" sz="2000" dirty="0" smtClean="0"/>
          </a:p>
          <a:p>
            <a:r>
              <a:rPr lang="en-US" sz="2000" dirty="0" smtClean="0"/>
              <a:t>The World Bank’s attempt at creating an “island of accountability” within an authoritarian and corrupt political environment has failed and was not a realistic goal in any case.</a:t>
            </a:r>
          </a:p>
          <a:p>
            <a:endParaRPr lang="en-US" sz="2000" dirty="0" smtClean="0"/>
          </a:p>
          <a:p>
            <a:r>
              <a:rPr lang="en-US" sz="2000" dirty="0" smtClean="0"/>
              <a:t>Calling NT2 a model justifying further World Bank support for large hydro is premature and is not warranted by the evidence.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86200"/>
            <a:ext cx="5715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Sombath Somphone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 descr="Sombath-photo-115x115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5600" y="609600"/>
            <a:ext cx="3124200" cy="31089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4419600"/>
            <a:ext cx="5486400" cy="20574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Acknowledged founder/leader </a:t>
            </a:r>
            <a:r>
              <a:rPr lang="en-US" sz="8000" dirty="0"/>
              <a:t>of Lao civil society</a:t>
            </a:r>
          </a:p>
          <a:p>
            <a:endParaRPr lang="en-US" sz="4800" dirty="0" smtClean="0"/>
          </a:p>
          <a:p>
            <a:r>
              <a:rPr lang="en-US" sz="8000" dirty="0" smtClean="0"/>
              <a:t>Ramon </a:t>
            </a:r>
            <a:r>
              <a:rPr lang="en-US" sz="8000" dirty="0"/>
              <a:t>Magsaysay award winner</a:t>
            </a:r>
          </a:p>
          <a:p>
            <a:endParaRPr lang="en-US" sz="4800" dirty="0" smtClean="0"/>
          </a:p>
          <a:p>
            <a:r>
              <a:rPr lang="en-US" sz="8000" dirty="0" smtClean="0"/>
              <a:t>Forcibly </a:t>
            </a:r>
            <a:r>
              <a:rPr lang="en-US" sz="8000" dirty="0"/>
              <a:t>disappeared from the streets </a:t>
            </a:r>
            <a:r>
              <a:rPr lang="en-US" sz="8000" dirty="0" smtClean="0"/>
              <a:t>of</a:t>
            </a:r>
          </a:p>
          <a:p>
            <a:r>
              <a:rPr lang="en-US" sz="8000" dirty="0" smtClean="0"/>
              <a:t>Vientiane </a:t>
            </a:r>
            <a:r>
              <a:rPr lang="en-US" sz="8000" dirty="0"/>
              <a:t>in December, 2012 after leading a </a:t>
            </a:r>
            <a:r>
              <a:rPr lang="en-US" sz="8000" dirty="0" smtClean="0"/>
              <a:t>CSO        forum </a:t>
            </a:r>
            <a:r>
              <a:rPr lang="en-US" sz="8000" dirty="0"/>
              <a:t>that brought attention to issues of land grabbing and land rights in Laos.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e Bang Fai 2014 04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62200" y="1143000"/>
            <a:ext cx="4629150" cy="5304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29000" y="3810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END</a:t>
            </a:r>
          </a:p>
          <a:p>
            <a:pPr algn="ctr"/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0"/>
            <a:ext cx="5486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Lao </a:t>
            </a:r>
            <a:r>
              <a:rPr lang="en-US" sz="3100" dirty="0" smtClean="0"/>
              <a:t>People’s </a:t>
            </a:r>
            <a:r>
              <a:rPr lang="en-US" sz="3100" dirty="0"/>
              <a:t>Democratic Republic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 descr="Lao flags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2800" y="457200"/>
            <a:ext cx="2472280" cy="1600199"/>
          </a:xfrm>
          <a:ln w="6350">
            <a:solidFill>
              <a:schemeClr val="tx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67000"/>
            <a:ext cx="7543800" cy="3733800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Second </a:t>
            </a:r>
            <a:r>
              <a:rPr lang="en-US" sz="2200" dirty="0"/>
              <a:t>most repressive government in East Asia (following North Korea</a:t>
            </a:r>
            <a:r>
              <a:rPr lang="en-US" sz="2200" dirty="0" smtClean="0"/>
              <a:t>).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Highly corrupt government (160/175 in 2012) according to Transparency International Corruption Perception Index. 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No independent media, no human rights organizations, no independent farmer or labor </a:t>
            </a:r>
            <a:r>
              <a:rPr lang="en-US" sz="2200" dirty="0" smtClean="0"/>
              <a:t>organizations.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Local CSOs strictly controlled, no open questioning or advocacy related to </a:t>
            </a:r>
            <a:r>
              <a:rPr lang="en-US" sz="2200" dirty="0" smtClean="0"/>
              <a:t>Government  of Laos (GOL) </a:t>
            </a:r>
            <a:r>
              <a:rPr lang="en-US" sz="2200" dirty="0"/>
              <a:t>policy </a:t>
            </a:r>
            <a:r>
              <a:rPr lang="en-US" sz="2200" dirty="0" smtClean="0"/>
              <a:t> tolerated.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Project impacted communities not </a:t>
            </a:r>
            <a:r>
              <a:rPr lang="en-US" sz="2200" dirty="0"/>
              <a:t>allowed to protest or complain</a:t>
            </a:r>
            <a:r>
              <a:rPr lang="en-US" sz="22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609600"/>
            <a:ext cx="8077200" cy="556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/>
              <a:t>Nam Theun 2 </a:t>
            </a:r>
            <a:r>
              <a:rPr lang="en-US" sz="2800" b="1" dirty="0" smtClean="0"/>
              <a:t>Hydropower Project</a:t>
            </a:r>
          </a:p>
          <a:p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1070MW US$1.45 billion trans-basin </a:t>
            </a:r>
            <a:r>
              <a:rPr lang="en-US" sz="2000" dirty="0"/>
              <a:t>diversion project, largest foreign investment in Laos at the time</a:t>
            </a:r>
            <a:r>
              <a:rPr lang="en-US" sz="2000" dirty="0" smtClean="0"/>
              <a:t>.  Impacts two rivers. </a:t>
            </a:r>
          </a:p>
          <a:p>
            <a:pPr>
              <a:buFont typeface="Arial" pitchFamily="34" charset="0"/>
              <a:buChar char="•"/>
            </a:pPr>
            <a:endParaRPr lang="en-US" sz="11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Operated by Nam Theun Power Company (NTPC)—French, Thai and Lao companies. </a:t>
            </a:r>
          </a:p>
          <a:p>
            <a:pPr>
              <a:buFont typeface="Arial" pitchFamily="34" charset="0"/>
              <a:buChar char="•"/>
            </a:pPr>
            <a:endParaRPr lang="en-US" sz="13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Almost all electricity exported to Thailand. GOL portion of revenues to be used for nationwide poverty alleviation programs.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Approved for World Bank support in 2005, construction completed in 2010. </a:t>
            </a:r>
            <a:r>
              <a:rPr lang="en-US" sz="2000" dirty="0" smtClean="0"/>
              <a:t> The World Bank </a:t>
            </a:r>
            <a:r>
              <a:rPr lang="en-US" sz="2000" dirty="0"/>
              <a:t>was the key ‘</a:t>
            </a:r>
            <a:r>
              <a:rPr lang="en-US" sz="2000" dirty="0" smtClean="0"/>
              <a:t>dealmaker.’ Most financing came from private sources. 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Bank justified its support based on “poverty alleviation” criteria and NT2’s “state of the art” social and environmental mechanisms and monitoring. 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asco\Desktop\NT2 graphics\NT2 map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2" t="11687" r="2382" b="5454"/>
          <a:stretch>
            <a:fillRect/>
          </a:stretch>
        </p:blipFill>
        <p:spPr bwMode="auto">
          <a:xfrm>
            <a:off x="609600" y="533400"/>
            <a:ext cx="4370879" cy="5812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38800" y="1828800"/>
            <a:ext cx="29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Nam Theun 2 Hydropower Project in central Laos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914400"/>
            <a:ext cx="5791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Three </a:t>
            </a:r>
            <a:r>
              <a:rPr lang="en-US" sz="2400" b="1" dirty="0" smtClean="0"/>
              <a:t>key social </a:t>
            </a:r>
            <a:r>
              <a:rPr lang="en-US" sz="2400" b="1" dirty="0"/>
              <a:t>and environmental issues</a:t>
            </a:r>
            <a:r>
              <a:rPr lang="en-US" sz="2400" b="1" dirty="0" smtClean="0"/>
              <a:t>: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Reservoir flooding requiring resettlement of over 5000 indigenous people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Biodiversity protection </a:t>
            </a:r>
            <a:r>
              <a:rPr lang="en-US" sz="2000" dirty="0"/>
              <a:t>in the adjacent Nakai-Nam Theun National Protected </a:t>
            </a:r>
            <a:r>
              <a:rPr lang="en-US" sz="2000" dirty="0" smtClean="0"/>
              <a:t>Area.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Downstream Impacts in the Xe Bang Fai and Nam Theun river </a:t>
            </a:r>
            <a:r>
              <a:rPr lang="en-US" sz="2000" dirty="0" smtClean="0"/>
              <a:t>basins--120,000 </a:t>
            </a:r>
            <a:r>
              <a:rPr lang="en-US" sz="2000" dirty="0"/>
              <a:t>– 155,000 </a:t>
            </a:r>
            <a:r>
              <a:rPr lang="en-US" sz="2000" dirty="0" smtClean="0"/>
              <a:t>people (including indigenous people).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All </a:t>
            </a:r>
            <a:r>
              <a:rPr lang="en-US" sz="2000" dirty="0" smtClean="0"/>
              <a:t> World Bank safeguard </a:t>
            </a:r>
            <a:r>
              <a:rPr lang="en-US" sz="2000" dirty="0"/>
              <a:t>mechanisms triggered.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447800"/>
            <a:ext cx="640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Project </a:t>
            </a:r>
            <a:r>
              <a:rPr lang="en-US" sz="2400" b="1" dirty="0" smtClean="0"/>
              <a:t>Monitoring </a:t>
            </a:r>
            <a:r>
              <a:rPr lang="en-US" sz="2400" b="1" dirty="0"/>
              <a:t>– the International Social and Environmental Panel of Experts (the POE</a:t>
            </a:r>
            <a:r>
              <a:rPr lang="en-US" sz="2400" b="1" dirty="0" smtClean="0"/>
              <a:t>)</a:t>
            </a:r>
          </a:p>
          <a:p>
            <a:endParaRPr lang="en-US" dirty="0"/>
          </a:p>
          <a:p>
            <a:r>
              <a:rPr lang="en-US" sz="2000" dirty="0" smtClean="0"/>
              <a:t>Active </a:t>
            </a:r>
            <a:r>
              <a:rPr lang="en-US" sz="2000" dirty="0"/>
              <a:t>since 1997 in monitoring social and environmental objectives and issuing annual reports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Especially </a:t>
            </a:r>
            <a:r>
              <a:rPr lang="en-US" sz="2000" dirty="0"/>
              <a:t>important due to the lack of independent local civil </a:t>
            </a:r>
            <a:r>
              <a:rPr lang="en-US" sz="2000" dirty="0" smtClean="0"/>
              <a:t>society or monitoring.</a:t>
            </a:r>
          </a:p>
          <a:p>
            <a:endParaRPr lang="en-US" sz="2000" dirty="0"/>
          </a:p>
          <a:p>
            <a:r>
              <a:rPr lang="en-US" sz="2000" dirty="0" smtClean="0"/>
              <a:t>In its early years the involvement/endorsement </a:t>
            </a:r>
            <a:r>
              <a:rPr lang="en-US" sz="2000" dirty="0"/>
              <a:t>of the POE was cited by the </a:t>
            </a:r>
            <a:r>
              <a:rPr lang="en-US" sz="2000" dirty="0" smtClean="0"/>
              <a:t>World Bank </a:t>
            </a:r>
            <a:r>
              <a:rPr lang="en-US" sz="2000" dirty="0"/>
              <a:t>as providing important justification for the project.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236720" cy="641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257800" y="533400"/>
            <a:ext cx="3048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has happened?</a:t>
            </a:r>
            <a:endParaRPr lang="en-US" sz="2400" dirty="0"/>
          </a:p>
          <a:p>
            <a:endParaRPr lang="en-US" dirty="0" smtClean="0"/>
          </a:p>
          <a:p>
            <a:r>
              <a:rPr lang="en-US" sz="2000" dirty="0" smtClean="0"/>
              <a:t>The World </a:t>
            </a:r>
            <a:r>
              <a:rPr lang="en-US" sz="2000" dirty="0"/>
              <a:t>Bank, other project financiers </a:t>
            </a:r>
            <a:r>
              <a:rPr lang="en-US" sz="2000" dirty="0" smtClean="0"/>
              <a:t>and NTPC </a:t>
            </a:r>
            <a:r>
              <a:rPr lang="en-US" sz="2000" dirty="0"/>
              <a:t>have promoted an ongoing narrative of success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Active PR campaign, “Doing a Dam Better” published soon after project completion.</a:t>
            </a:r>
          </a:p>
          <a:p>
            <a:endParaRPr lang="en-US" sz="2000" dirty="0"/>
          </a:p>
          <a:p>
            <a:r>
              <a:rPr lang="en-US" sz="2000" dirty="0" smtClean="0"/>
              <a:t>World Bank/NTPC and the GOL have </a:t>
            </a:r>
            <a:r>
              <a:rPr lang="en-US" sz="2000" dirty="0"/>
              <a:t>had tight control of the narrative due to restrictions in </a:t>
            </a:r>
            <a:r>
              <a:rPr lang="en-US" sz="2000" dirty="0" smtClean="0"/>
              <a:t>Laos.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_nt2_board_update_2012_infographic_w12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04800"/>
            <a:ext cx="3698596" cy="6324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81600" y="1143000"/>
            <a:ext cx="3200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NT2 as a model?</a:t>
            </a:r>
          </a:p>
          <a:p>
            <a:endParaRPr lang="en-US" dirty="0"/>
          </a:p>
          <a:p>
            <a:r>
              <a:rPr lang="en-US" sz="2000" dirty="0" smtClean="0"/>
              <a:t>The World Bank has claimed </a:t>
            </a:r>
            <a:r>
              <a:rPr lang="en-US" sz="2000" dirty="0"/>
              <a:t>that success of NT2 justifies further </a:t>
            </a:r>
            <a:r>
              <a:rPr lang="en-US" sz="2000" dirty="0" smtClean="0"/>
              <a:t>Bank </a:t>
            </a:r>
            <a:r>
              <a:rPr lang="en-US" sz="2000" dirty="0"/>
              <a:t>lending for large hydro </a:t>
            </a:r>
            <a:r>
              <a:rPr lang="en-US" sz="2000" dirty="0" smtClean="0"/>
              <a:t>worldwide--due </a:t>
            </a:r>
            <a:r>
              <a:rPr lang="en-US" sz="2000" dirty="0"/>
              <a:t>to its poverty alleviation </a:t>
            </a:r>
            <a:r>
              <a:rPr lang="en-US" sz="2000" dirty="0" smtClean="0"/>
              <a:t>potential at a time of growing concern about climate change, calling hydropower ‘clean </a:t>
            </a:r>
            <a:r>
              <a:rPr lang="en-US" sz="2000" dirty="0"/>
              <a:t>energy.’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1225</Words>
  <Application>Microsoft Macintosh PowerPoint</Application>
  <PresentationFormat>On-screen Show (4:3)</PresentationFormat>
  <Paragraphs>139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WORLD BANK AND  NAM THEUN 2 IN LAOS</vt:lpstr>
      <vt:lpstr>Sombath Somphone </vt:lpstr>
      <vt:lpstr>Lao People’s Democratic Republic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BANK AND NAM THEUN 2 IN LAOS</dc:title>
  <dc:creator>BB</dc:creator>
  <cp:lastModifiedBy>David Pred</cp:lastModifiedBy>
  <cp:revision>67</cp:revision>
  <dcterms:created xsi:type="dcterms:W3CDTF">2014-09-30T18:11:53Z</dcterms:created>
  <dcterms:modified xsi:type="dcterms:W3CDTF">2014-10-13T21:32:36Z</dcterms:modified>
</cp:coreProperties>
</file>